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  <p:sldMasterId id="2147483660" r:id="rId2"/>
  </p:sldMasterIdLst>
  <p:notesMasterIdLst>
    <p:notesMasterId r:id="rId105"/>
  </p:notesMasterIdLst>
  <p:sldIdLst>
    <p:sldId id="256" r:id="rId3"/>
    <p:sldId id="257" r:id="rId4"/>
    <p:sldId id="258" r:id="rId5"/>
    <p:sldId id="259" r:id="rId6"/>
    <p:sldId id="260" r:id="rId7"/>
    <p:sldId id="267" r:id="rId8"/>
    <p:sldId id="322" r:id="rId9"/>
    <p:sldId id="268" r:id="rId10"/>
    <p:sldId id="273" r:id="rId11"/>
    <p:sldId id="274" r:id="rId12"/>
    <p:sldId id="271" r:id="rId13"/>
    <p:sldId id="261" r:id="rId14"/>
    <p:sldId id="263" r:id="rId15"/>
    <p:sldId id="264" r:id="rId16"/>
    <p:sldId id="265" r:id="rId17"/>
    <p:sldId id="266" r:id="rId18"/>
    <p:sldId id="275" r:id="rId19"/>
    <p:sldId id="283" r:id="rId20"/>
    <p:sldId id="284" r:id="rId21"/>
    <p:sldId id="278" r:id="rId22"/>
    <p:sldId id="287" r:id="rId23"/>
    <p:sldId id="288" r:id="rId24"/>
    <p:sldId id="280" r:id="rId25"/>
    <p:sldId id="289" r:id="rId26"/>
    <p:sldId id="290" r:id="rId27"/>
    <p:sldId id="291" r:id="rId28"/>
    <p:sldId id="292" r:id="rId29"/>
    <p:sldId id="313" r:id="rId30"/>
    <p:sldId id="315" r:id="rId31"/>
    <p:sldId id="317" r:id="rId32"/>
    <p:sldId id="310" r:id="rId33"/>
    <p:sldId id="318" r:id="rId34"/>
    <p:sldId id="324" r:id="rId35"/>
    <p:sldId id="326" r:id="rId36"/>
    <p:sldId id="349" r:id="rId37"/>
    <p:sldId id="302" r:id="rId38"/>
    <p:sldId id="307" r:id="rId39"/>
    <p:sldId id="293" r:id="rId40"/>
    <p:sldId id="337" r:id="rId41"/>
    <p:sldId id="294" r:id="rId42"/>
    <p:sldId id="296" r:id="rId43"/>
    <p:sldId id="297" r:id="rId44"/>
    <p:sldId id="298" r:id="rId45"/>
    <p:sldId id="409" r:id="rId46"/>
    <p:sldId id="404" r:id="rId47"/>
    <p:sldId id="405" r:id="rId48"/>
    <p:sldId id="407" r:id="rId49"/>
    <p:sldId id="300" r:id="rId50"/>
    <p:sldId id="328" r:id="rId51"/>
    <p:sldId id="329" r:id="rId52"/>
    <p:sldId id="354" r:id="rId53"/>
    <p:sldId id="355" r:id="rId54"/>
    <p:sldId id="339" r:id="rId55"/>
    <p:sldId id="332" r:id="rId56"/>
    <p:sldId id="333" r:id="rId57"/>
    <p:sldId id="334" r:id="rId58"/>
    <p:sldId id="335" r:id="rId59"/>
    <p:sldId id="342" r:id="rId60"/>
    <p:sldId id="343" r:id="rId61"/>
    <p:sldId id="344" r:id="rId62"/>
    <p:sldId id="345" r:id="rId63"/>
    <p:sldId id="346" r:id="rId64"/>
    <p:sldId id="372" r:id="rId65"/>
    <p:sldId id="375" r:id="rId66"/>
    <p:sldId id="373" r:id="rId67"/>
    <p:sldId id="374" r:id="rId68"/>
    <p:sldId id="379" r:id="rId69"/>
    <p:sldId id="377" r:id="rId70"/>
    <p:sldId id="391" r:id="rId71"/>
    <p:sldId id="347" r:id="rId72"/>
    <p:sldId id="385" r:id="rId73"/>
    <p:sldId id="388" r:id="rId74"/>
    <p:sldId id="387" r:id="rId75"/>
    <p:sldId id="389" r:id="rId76"/>
    <p:sldId id="390" r:id="rId77"/>
    <p:sldId id="357" r:id="rId78"/>
    <p:sldId id="393" r:id="rId79"/>
    <p:sldId id="358" r:id="rId80"/>
    <p:sldId id="380" r:id="rId81"/>
    <p:sldId id="381" r:id="rId82"/>
    <p:sldId id="359" r:id="rId83"/>
    <p:sldId id="392" r:id="rId84"/>
    <p:sldId id="360" r:id="rId85"/>
    <p:sldId id="363" r:id="rId86"/>
    <p:sldId id="364" r:id="rId87"/>
    <p:sldId id="365" r:id="rId88"/>
    <p:sldId id="366" r:id="rId89"/>
    <p:sldId id="384" r:id="rId90"/>
    <p:sldId id="394" r:id="rId91"/>
    <p:sldId id="367" r:id="rId92"/>
    <p:sldId id="368" r:id="rId93"/>
    <p:sldId id="395" r:id="rId94"/>
    <p:sldId id="369" r:id="rId95"/>
    <p:sldId id="370" r:id="rId96"/>
    <p:sldId id="396" r:id="rId97"/>
    <p:sldId id="397" r:id="rId98"/>
    <p:sldId id="371" r:id="rId99"/>
    <p:sldId id="398" r:id="rId100"/>
    <p:sldId id="399" r:id="rId101"/>
    <p:sldId id="400" r:id="rId102"/>
    <p:sldId id="401" r:id="rId103"/>
    <p:sldId id="410" r:id="rId10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3881" autoAdjust="0"/>
  </p:normalViewPr>
  <p:slideViewPr>
    <p:cSldViewPr snapToGrid="0">
      <p:cViewPr varScale="1">
        <p:scale>
          <a:sx n="86" d="100"/>
          <a:sy n="86" d="100"/>
        </p:scale>
        <p:origin x="2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16" Type="http://schemas.openxmlformats.org/officeDocument/2006/relationships/slide" Target="slides/slide14.xml"/><Relationship Id="rId107" Type="http://schemas.openxmlformats.org/officeDocument/2006/relationships/viewProps" Target="viewProps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102" Type="http://schemas.openxmlformats.org/officeDocument/2006/relationships/slide" Target="slides/slide100.xml"/><Relationship Id="rId5" Type="http://schemas.openxmlformats.org/officeDocument/2006/relationships/slide" Target="slides/slide3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59" Type="http://schemas.openxmlformats.org/officeDocument/2006/relationships/slide" Target="slides/slide57.xml"/><Relationship Id="rId103" Type="http://schemas.openxmlformats.org/officeDocument/2006/relationships/slide" Target="slides/slide101.xml"/><Relationship Id="rId108" Type="http://schemas.openxmlformats.org/officeDocument/2006/relationships/theme" Target="theme/theme1.xml"/><Relationship Id="rId54" Type="http://schemas.openxmlformats.org/officeDocument/2006/relationships/slide" Target="slides/slide52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6" Type="http://schemas.openxmlformats.org/officeDocument/2006/relationships/presProps" Target="presProp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tableStyles" Target="tableStyles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56" Type="http://schemas.openxmlformats.org/officeDocument/2006/relationships/slide" Target="slides/slide54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3" Type="http://schemas.openxmlformats.org/officeDocument/2006/relationships/slide" Target="slides/slide1.xml"/><Relationship Id="rId25" Type="http://schemas.openxmlformats.org/officeDocument/2006/relationships/slide" Target="slides/slide23.xml"/><Relationship Id="rId46" Type="http://schemas.openxmlformats.org/officeDocument/2006/relationships/slide" Target="slides/slide44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62" Type="http://schemas.openxmlformats.org/officeDocument/2006/relationships/slide" Target="slides/slide60.xml"/><Relationship Id="rId83" Type="http://schemas.openxmlformats.org/officeDocument/2006/relationships/slide" Target="slides/slide81.xml"/><Relationship Id="rId88" Type="http://schemas.openxmlformats.org/officeDocument/2006/relationships/slide" Target="slides/slide8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E4F96-E22A-4268-8DF9-5386AF0E8A0D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A99E2-8A96-432F-ACAF-33CF4D5A7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27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2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2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52C2631-E29F-42D3-8EA9-624532FA4530}" type="slidenum">
              <a:rPr lang="en-US" smtClean="0"/>
              <a:pPr eaLnBrk="1" hangingPunct="1"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4482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A99E2-8A96-432F-ACAF-33CF4D5A7566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13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A99E2-8A96-432F-ACAF-33CF4D5A7566}" type="slidenum">
              <a:rPr lang="en-US" smtClean="0"/>
              <a:t>101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696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1F953-638A-4A14-A7D4-44EF2EB85167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F753-F2B3-439C-838B-85D800B2D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04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1F953-638A-4A14-A7D4-44EF2EB85167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F753-F2B3-439C-838B-85D800B2D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68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1F953-638A-4A14-A7D4-44EF2EB85167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F753-F2B3-439C-838B-85D800B2D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7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FF22-50D6-4DF1-AF3A-CCC29C882CA7}" type="datetimeFigureOut">
              <a:rPr lang="en-US" smtClean="0">
                <a:solidFill>
                  <a:srgbClr val="DFDCB7"/>
                </a:solidFill>
              </a:rPr>
              <a:pPr/>
              <a:t>12/16/2018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EB87B-0643-4EE1-A0D1-235678AAAC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3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FF22-50D6-4DF1-AF3A-CCC29C882CA7}" type="datetimeFigureOut">
              <a:rPr lang="en-US" smtClean="0">
                <a:solidFill>
                  <a:srgbClr val="DFDCB7"/>
                </a:solidFill>
              </a:rPr>
              <a:pPr/>
              <a:t>12/16/2018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EB87B-0643-4EE1-A0D1-235678AAAC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33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FF22-50D6-4DF1-AF3A-CCC29C882CA7}" type="datetimeFigureOut">
              <a:rPr lang="en-US" smtClean="0">
                <a:solidFill>
                  <a:srgbClr val="DFDCB7"/>
                </a:solidFill>
              </a:rPr>
              <a:pPr/>
              <a:t>12/16/2018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EB87B-0643-4EE1-A0D1-235678AAAC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11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FF22-50D6-4DF1-AF3A-CCC29C882CA7}" type="datetimeFigureOut">
              <a:rPr lang="en-US" smtClean="0">
                <a:solidFill>
                  <a:srgbClr val="DFDCB7"/>
                </a:solidFill>
              </a:rPr>
              <a:pPr/>
              <a:t>12/16/2018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EB87B-0643-4EE1-A0D1-235678AAAC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35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FF22-50D6-4DF1-AF3A-CCC29C882CA7}" type="datetimeFigureOut">
              <a:rPr lang="en-US" smtClean="0">
                <a:solidFill>
                  <a:srgbClr val="DFDCB7"/>
                </a:solidFill>
              </a:rPr>
              <a:pPr/>
              <a:t>12/16/2018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EB87B-0643-4EE1-A0D1-235678AAAC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68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FF22-50D6-4DF1-AF3A-CCC29C882CA7}" type="datetimeFigureOut">
              <a:rPr lang="en-US" smtClean="0">
                <a:solidFill>
                  <a:srgbClr val="DFDCB7"/>
                </a:solidFill>
              </a:rPr>
              <a:pPr/>
              <a:t>12/16/2018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EB87B-0643-4EE1-A0D1-235678AAAC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130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FF22-50D6-4DF1-AF3A-CCC29C882CA7}" type="datetimeFigureOut">
              <a:rPr lang="en-US" smtClean="0">
                <a:solidFill>
                  <a:srgbClr val="DFDCB7"/>
                </a:solidFill>
              </a:rPr>
              <a:pPr/>
              <a:t>12/16/2018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EB87B-0643-4EE1-A0D1-235678AAAC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791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FF22-50D6-4DF1-AF3A-CCC29C882CA7}" type="datetimeFigureOut">
              <a:rPr lang="en-US" smtClean="0">
                <a:solidFill>
                  <a:srgbClr val="DFDCB7"/>
                </a:solidFill>
              </a:rPr>
              <a:pPr/>
              <a:t>12/16/2018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EB87B-0643-4EE1-A0D1-235678AAA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3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1F953-638A-4A14-A7D4-44EF2EB85167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F753-F2B3-439C-838B-85D800B2D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5925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FF22-50D6-4DF1-AF3A-CCC29C882CA7}" type="datetimeFigureOut">
              <a:rPr lang="en-US" smtClean="0">
                <a:solidFill>
                  <a:srgbClr val="DFDCB7"/>
                </a:solidFill>
              </a:rPr>
              <a:pPr/>
              <a:t>12/16/2018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3EB87B-0643-4EE1-A0D1-235678AAA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933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FF22-50D6-4DF1-AF3A-CCC29C882CA7}" type="datetimeFigureOut">
              <a:rPr lang="en-US" smtClean="0">
                <a:solidFill>
                  <a:srgbClr val="DFDCB7"/>
                </a:solidFill>
              </a:rPr>
              <a:pPr/>
              <a:t>12/16/2018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EB87B-0643-4EE1-A0D1-235678AAAC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617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FF22-50D6-4DF1-AF3A-CCC29C882CA7}" type="datetimeFigureOut">
              <a:rPr lang="en-US" smtClean="0">
                <a:solidFill>
                  <a:srgbClr val="DFDCB7"/>
                </a:solidFill>
              </a:rPr>
              <a:pPr/>
              <a:t>12/16/2018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EB87B-0643-4EE1-A0D1-235678AAAC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757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1F953-638A-4A14-A7D4-44EF2EB85167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F753-F2B3-439C-838B-85D800B2D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4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1F953-638A-4A14-A7D4-44EF2EB85167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F753-F2B3-439C-838B-85D800B2D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79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1F953-638A-4A14-A7D4-44EF2EB85167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F753-F2B3-439C-838B-85D800B2D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35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1F953-638A-4A14-A7D4-44EF2EB85167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F753-F2B3-439C-838B-85D800B2D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116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1F953-638A-4A14-A7D4-44EF2EB85167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F753-F2B3-439C-838B-85D800B2D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1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1F953-638A-4A14-A7D4-44EF2EB85167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F753-F2B3-439C-838B-85D800B2D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5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1F953-638A-4A14-A7D4-44EF2EB85167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F753-F2B3-439C-838B-85D800B2D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62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1F953-638A-4A14-A7D4-44EF2EB85167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5F753-F2B3-439C-838B-85D800B2D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4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43EB87B-0643-4EE1-A0D1-235678AAA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B2CFF22-50D6-4DF1-AF3A-CCC29C882CA7}" type="datetimeFigureOut">
              <a:rPr lang="en-US" smtClean="0">
                <a:solidFill>
                  <a:srgbClr val="DFDCB7"/>
                </a:solidFill>
              </a:rPr>
              <a:pPr/>
              <a:t>12/16/2018</a:t>
            </a:fld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48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hyperlink" Target="#_ftnref1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3600" b="1" dirty="0" smtClean="0"/>
              <a:t>بیرجند 24 آذر 97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3200" b="1" dirty="0" smtClean="0"/>
              <a:t>پژوهش کیفی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8289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itle 1"/>
          <p:cNvSpPr>
            <a:spLocks noGrp="1"/>
          </p:cNvSpPr>
          <p:nvPr>
            <p:ph type="ctrTitle"/>
          </p:nvPr>
        </p:nvSpPr>
        <p:spPr>
          <a:xfrm>
            <a:off x="2209800" y="762000"/>
            <a:ext cx="7772400" cy="9144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a-IR" sz="3600" b="1" dirty="0"/>
              <a:t>رویکرد های پژوهشی</a:t>
            </a:r>
            <a:endParaRPr lang="en-US" sz="3600" b="1" dirty="0"/>
          </a:p>
        </p:txBody>
      </p:sp>
      <p:sp>
        <p:nvSpPr>
          <p:cNvPr id="132099" name="Subtitle 2"/>
          <p:cNvSpPr>
            <a:spLocks noGrp="1"/>
          </p:cNvSpPr>
          <p:nvPr>
            <p:ph type="subTitle" idx="1"/>
          </p:nvPr>
        </p:nvSpPr>
        <p:spPr>
          <a:xfrm>
            <a:off x="1463040" y="2188464"/>
            <a:ext cx="8705088" cy="4200144"/>
          </a:xfrm>
        </p:spPr>
        <p:txBody>
          <a:bodyPr>
            <a:noAutofit/>
          </a:bodyPr>
          <a:lstStyle/>
          <a:p>
            <a:pPr algn="r" rtl="1" eaLnBrk="1" hangingPunct="1">
              <a:lnSpc>
                <a:spcPct val="150000"/>
              </a:lnSpc>
            </a:pPr>
            <a:r>
              <a:rPr lang="fa-IR" sz="2800" i="1" dirty="0" smtClean="0">
                <a:cs typeface="+mj-cs"/>
              </a:rPr>
              <a:t>- رويكرد </a:t>
            </a:r>
            <a:r>
              <a:rPr lang="fa-IR" sz="2800" i="1" dirty="0">
                <a:cs typeface="+mj-cs"/>
              </a:rPr>
              <a:t>کمّي</a:t>
            </a:r>
            <a:r>
              <a:rPr lang="fa-IR" sz="2800" dirty="0">
                <a:cs typeface="+mj-cs"/>
              </a:rPr>
              <a:t>: جهان بيني پسااثبات گرايي، راهبرد آزمايشي </a:t>
            </a:r>
            <a:r>
              <a:rPr lang="fa-IR" sz="2800" dirty="0" smtClean="0">
                <a:cs typeface="+mj-cs"/>
              </a:rPr>
              <a:t>و </a:t>
            </a:r>
            <a:r>
              <a:rPr lang="fa-IR" sz="2800" dirty="0">
                <a:cs typeface="+mj-cs"/>
              </a:rPr>
              <a:t>مقياسهاي </a:t>
            </a:r>
            <a:r>
              <a:rPr lang="fa-IR" sz="2800" dirty="0" smtClean="0">
                <a:cs typeface="+mj-cs"/>
              </a:rPr>
              <a:t>نگرش، </a:t>
            </a:r>
            <a:r>
              <a:rPr lang="fa-IR" sz="2800" dirty="0">
                <a:cs typeface="+mj-cs"/>
              </a:rPr>
              <a:t>پيش و پس آزمون</a:t>
            </a:r>
            <a:endParaRPr lang="en-US" sz="2800" dirty="0">
              <a:cs typeface="+mj-cs"/>
            </a:endParaRPr>
          </a:p>
          <a:p>
            <a:pPr algn="r" rtl="1" eaLnBrk="1" hangingPunct="1">
              <a:lnSpc>
                <a:spcPct val="150000"/>
              </a:lnSpc>
            </a:pPr>
            <a:r>
              <a:rPr lang="fa-IR" sz="2800" dirty="0" smtClean="0">
                <a:cs typeface="+mj-cs"/>
              </a:rPr>
              <a:t>- رویکرد </a:t>
            </a:r>
            <a:r>
              <a:rPr lang="fa-IR" sz="2800" dirty="0">
                <a:cs typeface="+mj-cs"/>
              </a:rPr>
              <a:t>کیفی: جهان بيني ساختن گرايانه، طرح قوم </a:t>
            </a:r>
            <a:r>
              <a:rPr lang="fa-IR" sz="2800" dirty="0" smtClean="0">
                <a:cs typeface="+mj-cs"/>
              </a:rPr>
              <a:t>نگاری </a:t>
            </a:r>
            <a:r>
              <a:rPr lang="fa-IR" sz="2800" dirty="0">
                <a:cs typeface="+mj-cs"/>
              </a:rPr>
              <a:t>و مشاهده رفتار.</a:t>
            </a:r>
          </a:p>
          <a:p>
            <a:pPr algn="r" rtl="1" eaLnBrk="1" hangingPunct="1">
              <a:lnSpc>
                <a:spcPct val="150000"/>
              </a:lnSpc>
            </a:pPr>
            <a:r>
              <a:rPr lang="fa-IR" sz="2800" i="1" dirty="0" smtClean="0">
                <a:cs typeface="+mj-cs"/>
              </a:rPr>
              <a:t>- رويكرد </a:t>
            </a:r>
            <a:r>
              <a:rPr lang="fa-IR" sz="2800" i="1" dirty="0">
                <a:cs typeface="+mj-cs"/>
              </a:rPr>
              <a:t>ترکیبی</a:t>
            </a:r>
            <a:r>
              <a:rPr lang="fa-IR" sz="2800" dirty="0">
                <a:cs typeface="+mj-cs"/>
              </a:rPr>
              <a:t>: جهان بيني مشاركتي، طرح روايتي و مصاحبه باز- پاسخ </a:t>
            </a:r>
            <a:endParaRPr lang="en-US" sz="2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695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dirty="0" smtClean="0"/>
              <a:t>نقد درونی و بیرونی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9428" y="1528354"/>
            <a:ext cx="8582297" cy="4648609"/>
          </a:xfrm>
        </p:spPr>
        <p:txBody>
          <a:bodyPr>
            <a:normAutofit lnSpcReduction="10000"/>
          </a:bodyPr>
          <a:lstStyle/>
          <a:p>
            <a:pPr algn="r" rtl="1"/>
            <a:r>
              <a:rPr lang="fa-IR" dirty="0" smtClean="0"/>
              <a:t> تاریخ نگارهای آموزشی باید به هر منبعی منتقدانه بنگرند. </a:t>
            </a:r>
          </a:p>
          <a:p>
            <a:pPr algn="r" rtl="1"/>
            <a:r>
              <a:rPr lang="fa-IR" dirty="0" smtClean="0"/>
              <a:t> هر منبع باید پیش از استفاده در ساختار گزارش روایتی رخداد مورد پژوهش، مورد نقد درونی و بیرونی قرار گیرد.</a:t>
            </a:r>
          </a:p>
          <a:p>
            <a:pPr algn="r" rtl="1"/>
            <a:r>
              <a:rPr lang="fa-IR" b="1" dirty="0"/>
              <a:t>نقد بیرونی</a:t>
            </a:r>
            <a:r>
              <a:rPr lang="fa-IR" dirty="0"/>
              <a:t> روایی، قابل اعتماد بودن، یا اصالت منشاء یک منبع را ارزشیابی می­کند</a:t>
            </a:r>
            <a:r>
              <a:rPr lang="fa-IR" dirty="0" smtClean="0"/>
              <a:t>.</a:t>
            </a:r>
          </a:p>
          <a:p>
            <a:pPr algn="r" rtl="1"/>
            <a:r>
              <a:rPr lang="fa-IR" dirty="0"/>
              <a:t>پس از اینکه تاریخ نگار آموزشی برای اطمینان از اینکه سند و منابع دیگرش معتبر و اصل هستند تمام کارهای ممکن را انجام داده، و از اصل بودن منابع ثانویه نیز اطمینان حاصل کرد، برای انجام نقد درونی آماده است. </a:t>
            </a:r>
            <a:endParaRPr lang="fa-IR" dirty="0" smtClean="0"/>
          </a:p>
          <a:p>
            <a:pPr algn="r" rtl="1"/>
            <a:r>
              <a:rPr lang="fa-IR" b="1" dirty="0" smtClean="0"/>
              <a:t>نقد </a:t>
            </a:r>
            <a:r>
              <a:rPr lang="fa-IR" b="1" dirty="0"/>
              <a:t>درونی</a:t>
            </a:r>
            <a:r>
              <a:rPr lang="fa-IR" dirty="0"/>
              <a:t> پایایی یا درستی اطلاعات موجود </a:t>
            </a:r>
            <a:r>
              <a:rPr lang="fa-IR" i="1" dirty="0"/>
              <a:t>در</a:t>
            </a:r>
            <a:r>
              <a:rPr lang="fa-IR" dirty="0"/>
              <a:t> منابع گرد آوری شده را ارزشیابی می کند. </a:t>
            </a:r>
            <a:r>
              <a:rPr lang="fa-I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24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200" b="1" dirty="0"/>
              <a:t>ترکیب داده­ها و تهیه گزارش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1417" y="1476103"/>
            <a:ext cx="9078686" cy="4674734"/>
          </a:xfrm>
        </p:spPr>
        <p:txBody>
          <a:bodyPr/>
          <a:lstStyle/>
          <a:p>
            <a:pPr algn="r" rtl="1"/>
            <a:r>
              <a:rPr lang="fa-IR" dirty="0" smtClean="0">
                <a:cs typeface="+mj-cs"/>
              </a:rPr>
              <a:t>آخرین </a:t>
            </a:r>
            <a:r>
              <a:rPr lang="fa-IR" dirty="0">
                <a:cs typeface="+mj-cs"/>
              </a:rPr>
              <a:t>کاری که تاریخ نگار آموزشی باید انجام دهد، ترکیب کردن یا کنار هم گذاشتن مطالب یا مواد گردآوری شده، و نوشتن گزارش روایتی در باره موضوع یا رخداد انتخابی است</a:t>
            </a:r>
            <a:r>
              <a:rPr lang="fa-IR" dirty="0" smtClean="0">
                <a:cs typeface="+mj-cs"/>
              </a:rPr>
              <a:t>.</a:t>
            </a:r>
          </a:p>
          <a:p>
            <a:pPr algn="r" rtl="1"/>
            <a:r>
              <a:rPr lang="fa-IR" b="1" dirty="0" smtClean="0">
                <a:cs typeface="+mj-cs"/>
              </a:rPr>
              <a:t>ترکیب</a:t>
            </a:r>
            <a:r>
              <a:rPr lang="fa-IR" dirty="0" smtClean="0">
                <a:cs typeface="+mj-cs"/>
              </a:rPr>
              <a:t> </a:t>
            </a:r>
            <a:r>
              <a:rPr lang="fa-IR" b="1" dirty="0">
                <a:cs typeface="+mj-cs"/>
              </a:rPr>
              <a:t>کردن</a:t>
            </a:r>
            <a:r>
              <a:rPr lang="fa-IR" dirty="0">
                <a:cs typeface="+mj-cs"/>
              </a:rPr>
              <a:t> یعنی انتخاب، سازماندهی، و تحلیل مطالب یا مواد گردآوری شده</a:t>
            </a:r>
            <a:r>
              <a:rPr lang="fa-IR" dirty="0" smtClean="0">
                <a:cs typeface="+mj-cs"/>
              </a:rPr>
              <a:t>..</a:t>
            </a:r>
          </a:p>
          <a:p>
            <a:pPr algn="r" rtl="1"/>
            <a:r>
              <a:rPr lang="fa-IR" dirty="0" smtClean="0">
                <a:cs typeface="+mj-cs"/>
              </a:rPr>
              <a:t> </a:t>
            </a:r>
            <a:r>
              <a:rPr lang="fa-IR" dirty="0">
                <a:cs typeface="+mj-cs"/>
              </a:rPr>
              <a:t>اطلاعاتی که آزمون­های نقد درونی و بیرونی را گذرانده­اند، دسته­بندی می­شوند و در دسته­های مضمون­های موضوعی و مفهوم­ها یا ایده­های اصلی قرار می­گیرند. </a:t>
            </a:r>
            <a:endParaRPr lang="fa-IR" dirty="0" smtClean="0">
              <a:cs typeface="+mj-cs"/>
            </a:endParaRPr>
          </a:p>
          <a:p>
            <a:pPr algn="r" rtl="1"/>
            <a:r>
              <a:rPr lang="fa-IR" dirty="0" smtClean="0">
                <a:cs typeface="+mj-cs"/>
              </a:rPr>
              <a:t>این </a:t>
            </a:r>
            <a:r>
              <a:rPr lang="fa-IR" dirty="0">
                <a:cs typeface="+mj-cs"/>
              </a:rPr>
              <a:t>ایده­ها و مضمون­ها کنار هم گذاشته می­شوند تا بین آنها پیوستگی به وجود آید. ترتیب­بندی زمانی حادثه­ها معمولاً مفید خواهد بود. </a:t>
            </a:r>
            <a:r>
              <a:rPr lang="fa-IR" dirty="0" smtClean="0">
                <a:cs typeface="+mj-cs"/>
              </a:rPr>
              <a:t>.</a:t>
            </a:r>
            <a:r>
              <a:rPr lang="en-US" dirty="0" smtClean="0">
                <a:cs typeface="+mj-cs"/>
              </a:rPr>
              <a:t> </a:t>
            </a:r>
            <a:endParaRPr lang="en-US" dirty="0">
              <a:cs typeface="+mj-cs"/>
            </a:endParaRPr>
          </a:p>
          <a:p>
            <a:pPr algn="r"/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5422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94444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/>
              <a:t>با تشکر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52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800" b="1" dirty="0"/>
              <a:t>قضیه نا­سازگاری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8112" y="1825625"/>
            <a:ext cx="8534400" cy="4351338"/>
          </a:xfrm>
        </p:spPr>
        <p:txBody>
          <a:bodyPr/>
          <a:lstStyle/>
          <a:p>
            <a:pPr algn="r" rtl="1"/>
            <a:r>
              <a:rPr lang="fa-IR" dirty="0"/>
              <a:t>ناب­گرایان ادعا می­کردند دو رویکرد کمی و کیفی به دلیل تفاوت در جهان­بینی­ها یا </a:t>
            </a:r>
            <a:r>
              <a:rPr lang="fa-IR" dirty="0" smtClean="0"/>
              <a:t>فلسفه­ها، </a:t>
            </a:r>
            <a:r>
              <a:rPr lang="fa-IR" dirty="0"/>
              <a:t>نمی­توانند با هم مورد استفاده قرار گیرند. </a:t>
            </a:r>
            <a:endParaRPr lang="en-US" dirty="0"/>
          </a:p>
          <a:p>
            <a:pPr algn="r" rtl="1">
              <a:lnSpc>
                <a:spcPct val="150000"/>
              </a:lnSpc>
            </a:pPr>
            <a:r>
              <a:rPr lang="fa-IR" dirty="0" smtClean="0"/>
              <a:t>این رویکرد، </a:t>
            </a:r>
            <a:r>
              <a:rPr lang="fa-IR" dirty="0"/>
              <a:t>یا </a:t>
            </a:r>
            <a:r>
              <a:rPr lang="fa-IR" dirty="0" smtClean="0"/>
              <a:t>آن رویکرد : </a:t>
            </a:r>
            <a:r>
              <a:rPr lang="fa-IR" b="1" dirty="0"/>
              <a:t>قضیه نا­سازگاری</a:t>
            </a:r>
            <a:r>
              <a:rPr lang="fa-IR" dirty="0"/>
              <a:t> نامیده می­شود.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27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/>
              <a:t>عملگرایی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304" y="1825625"/>
            <a:ext cx="8973312" cy="4351338"/>
          </a:xfrm>
        </p:spPr>
        <p:txBody>
          <a:bodyPr/>
          <a:lstStyle/>
          <a:p>
            <a:pPr algn="r" rtl="1"/>
            <a:r>
              <a:rPr lang="fa-IR" dirty="0">
                <a:cs typeface="+mj-cs"/>
              </a:rPr>
              <a:t>موضع </a:t>
            </a:r>
            <a:r>
              <a:rPr lang="fa-IR" dirty="0" smtClean="0">
                <a:cs typeface="+mj-cs"/>
              </a:rPr>
              <a:t>عمل¬گرایانه می گوید </a:t>
            </a:r>
            <a:r>
              <a:rPr lang="fa-IR" dirty="0">
                <a:cs typeface="+mj-cs"/>
              </a:rPr>
              <a:t>هر دو پژوهش کمی و کیفی بسیار مهم </a:t>
            </a:r>
            <a:r>
              <a:rPr lang="fa-IR" dirty="0" smtClean="0">
                <a:cs typeface="+mj-cs"/>
              </a:rPr>
              <a:t>هستند.</a:t>
            </a:r>
          </a:p>
          <a:p>
            <a:pPr algn="r" rtl="1"/>
            <a:r>
              <a:rPr lang="fa-IR" dirty="0" smtClean="0">
                <a:cs typeface="+mj-cs"/>
              </a:rPr>
              <a:t>باید </a:t>
            </a:r>
            <a:r>
              <a:rPr lang="fa-IR" dirty="0">
                <a:cs typeface="+mj-cs"/>
              </a:rPr>
              <a:t>به صورتی متفکرانه در مطالعات پژوهشی واحد ترکیب شوند</a:t>
            </a:r>
            <a:r>
              <a:rPr lang="fa-IR" dirty="0" smtClean="0">
                <a:cs typeface="+mj-cs"/>
              </a:rPr>
              <a:t>.</a:t>
            </a:r>
          </a:p>
          <a:p>
            <a:pPr algn="r" rtl="1"/>
            <a:r>
              <a:rPr lang="fa-IR" dirty="0" smtClean="0">
                <a:cs typeface="+mj-cs"/>
              </a:rPr>
              <a:t> </a:t>
            </a:r>
            <a:r>
              <a:rPr lang="fa-IR" dirty="0">
                <a:cs typeface="+mj-cs"/>
              </a:rPr>
              <a:t>با توجه به دیدگاه </a:t>
            </a:r>
            <a:r>
              <a:rPr lang="fa-IR" dirty="0" smtClean="0">
                <a:cs typeface="+mj-cs"/>
              </a:rPr>
              <a:t>عملگرایی</a:t>
            </a:r>
            <a:r>
              <a:rPr lang="fa-IR" dirty="0">
                <a:cs typeface="+mj-cs"/>
              </a:rPr>
              <a:t>، آنچه در نهایت مهم و قابل توجیه یا "معتبر" است، چیزی است که در </a:t>
            </a:r>
            <a:r>
              <a:rPr lang="fa-IR" dirty="0" smtClean="0">
                <a:cs typeface="+mj-cs"/>
              </a:rPr>
              <a:t>موقعیت های </a:t>
            </a:r>
            <a:r>
              <a:rPr lang="fa-IR" dirty="0">
                <a:cs typeface="+mj-cs"/>
              </a:rPr>
              <a:t>خاص کارآمد است و عدالت اجتماعی را ارتقا </a:t>
            </a:r>
            <a:r>
              <a:rPr lang="fa-IR" dirty="0" smtClean="0">
                <a:cs typeface="+mj-cs"/>
              </a:rPr>
              <a:t>می دهد</a:t>
            </a:r>
            <a:r>
              <a:rPr lang="fa-IR" dirty="0">
                <a:cs typeface="+mj-cs"/>
              </a:rPr>
              <a:t>. </a:t>
            </a:r>
            <a:endParaRPr lang="fa-IR" dirty="0" smtClean="0">
              <a:cs typeface="+mj-cs"/>
            </a:endParaRPr>
          </a:p>
          <a:p>
            <a:pPr algn="r" rtl="1"/>
            <a:r>
              <a:rPr lang="fa-IR" dirty="0">
                <a:cs typeface="+mj-cs"/>
              </a:rPr>
              <a:t>با توجه به </a:t>
            </a:r>
            <a:r>
              <a:rPr lang="fa-IR" dirty="0" smtClean="0">
                <a:cs typeface="+mj-cs"/>
              </a:rPr>
              <a:t>عملگرایی</a:t>
            </a:r>
            <a:r>
              <a:rPr lang="fa-IR" dirty="0">
                <a:cs typeface="+mj-cs"/>
              </a:rPr>
              <a:t>، طرح پژوهش باید بر اساس بهترین کمک به </a:t>
            </a:r>
            <a:r>
              <a:rPr lang="fa-IR" dirty="0" smtClean="0">
                <a:cs typeface="+mj-cs"/>
              </a:rPr>
              <a:t>سؤال های </a:t>
            </a:r>
            <a:r>
              <a:rPr lang="fa-IR" dirty="0">
                <a:cs typeface="+mj-cs"/>
              </a:rPr>
              <a:t>پژوهش </a:t>
            </a:r>
            <a:r>
              <a:rPr lang="fa-IR" dirty="0" smtClean="0">
                <a:cs typeface="+mj-cs"/>
              </a:rPr>
              <a:t>برنامه ریزی </a:t>
            </a:r>
            <a:r>
              <a:rPr lang="fa-IR" dirty="0">
                <a:cs typeface="+mj-cs"/>
              </a:rPr>
              <a:t>و اجرا شود</a:t>
            </a:r>
            <a:r>
              <a:rPr lang="fa-IR" dirty="0" smtClean="0">
                <a:cs typeface="+mj-cs"/>
              </a:rPr>
              <a:t>؛</a:t>
            </a:r>
          </a:p>
          <a:p>
            <a:pPr algn="r" rtl="1"/>
            <a:r>
              <a:rPr lang="fa-IR" dirty="0" smtClean="0">
                <a:cs typeface="+mj-cs"/>
              </a:rPr>
              <a:t> </a:t>
            </a:r>
            <a:r>
              <a:rPr lang="fa-IR" dirty="0">
                <a:cs typeface="+mj-cs"/>
              </a:rPr>
              <a:t>نتیجه چنین پژوهش دانش عملی است</a:t>
            </a:r>
            <a:r>
              <a:rPr lang="fa-IR" dirty="0" smtClean="0">
                <a:cs typeface="+mj-cs"/>
              </a:rPr>
              <a:t>.</a:t>
            </a:r>
            <a:endParaRPr lang="fa-IR" dirty="0">
              <a:cs typeface="+mj-cs"/>
            </a:endParaRPr>
          </a:p>
          <a:p>
            <a:pPr algn="r" rtl="1"/>
            <a:endParaRPr lang="fa-IR" dirty="0">
              <a:cs typeface="+mj-cs"/>
            </a:endParaRPr>
          </a:p>
          <a:p>
            <a:pPr algn="r" rtl="1"/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6447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3728" y="1853184"/>
            <a:ext cx="8461248" cy="2488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9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/>
              <a:t>پژوهش کیفی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5776" y="1825625"/>
            <a:ext cx="8741664" cy="2453767"/>
          </a:xfrm>
        </p:spPr>
        <p:txBody>
          <a:bodyPr>
            <a:normAutofit/>
          </a:bodyPr>
          <a:lstStyle/>
          <a:p>
            <a:pPr algn="r" rtl="1"/>
            <a:r>
              <a:rPr lang="fa-IR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زمانی که در مورد یک موضوع یا یک پدیده اطلاعات کافی وجود </a:t>
            </a:r>
            <a:r>
              <a:rPr lang="fa-IR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ندارد</a:t>
            </a:r>
          </a:p>
          <a:p>
            <a:pPr algn="r" rtl="1"/>
            <a:r>
              <a:rPr lang="fa-IR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زمانی </a:t>
            </a:r>
            <a:r>
              <a:rPr lang="fa-IR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که قصد کشف یا کسب اطلاعات بیشتر در مورد </a:t>
            </a:r>
            <a:r>
              <a:rPr lang="fa-IR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پدیده ای </a:t>
            </a:r>
            <a:r>
              <a:rPr lang="fa-IR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را داریم</a:t>
            </a:r>
            <a:r>
              <a:rPr lang="fa-IR" kern="18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،</a:t>
            </a:r>
            <a:r>
              <a:rPr lang="fa-IR" kern="18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از پژوهش</a:t>
            </a:r>
            <a:r>
              <a:rPr lang="fa-IR" b="1" kern="18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</a:t>
            </a:r>
            <a:r>
              <a:rPr lang="fa-IR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کیفی استفاده می­شود. </a:t>
            </a:r>
            <a:endParaRPr lang="fa-IR" kern="1800" dirty="0" smtClean="0">
              <a:latin typeface="Times New Roman" panose="02020603050405020304" pitchFamily="18" charset="0"/>
              <a:ea typeface="Calibri" panose="020F0502020204030204" pitchFamily="34" charset="0"/>
              <a:cs typeface="+mj-cs"/>
            </a:endParaRPr>
          </a:p>
          <a:p>
            <a:pPr algn="r" rtl="1"/>
            <a:r>
              <a:rPr lang="fa-IR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از </a:t>
            </a:r>
            <a:r>
              <a:rPr lang="fa-IR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این پژوهش معمولاً برای درک تجربه­های افراد و بیان دیدگاه آنان استفاده می­شود.</a:t>
            </a: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5300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/>
              <a:t>پژوهش کیفی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0" y="1825625"/>
            <a:ext cx="8193024" cy="2831719"/>
          </a:xfrm>
        </p:spPr>
        <p:txBody>
          <a:bodyPr/>
          <a:lstStyle/>
          <a:p>
            <a:pPr algn="r" rtl="1"/>
            <a:r>
              <a:rPr lang="fa-IR" dirty="0"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پژوهشگران کیفی اغلب رفتار انسان را در زمان و مکان سیال، پویا، و متغیر در نظر </a:t>
            </a:r>
            <a:r>
              <a:rPr lang="fa-IR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می­گیرند.</a:t>
            </a:r>
          </a:p>
          <a:p>
            <a:pPr algn="r" rtl="1"/>
            <a:r>
              <a:rPr lang="fa-IR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معمولاً </a:t>
            </a:r>
            <a:r>
              <a:rPr lang="fa-IR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به تعمیم یافته­ها فراتر از افراد مورد </a:t>
            </a:r>
            <a:r>
              <a:rPr lang="fa-IR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مطالعه، </a:t>
            </a:r>
            <a:r>
              <a:rPr lang="fa-IR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علاقه­مند نیستند</a:t>
            </a:r>
            <a:r>
              <a:rPr lang="fa-IR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.</a:t>
            </a:r>
          </a:p>
          <a:p>
            <a:pPr algn="r" rtl="1"/>
            <a:r>
              <a:rPr lang="fa-IR" b="1" kern="18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</a:t>
            </a:r>
            <a:r>
              <a:rPr lang="fa-IR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ادعا بر این است که گروه­های مختلف، واقعیت­ها یا چشم­اندازهای متفاوت خود را می­سازند. </a:t>
            </a: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8918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/>
              <a:t>پژوهش کیفی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622536" cy="3551047"/>
          </a:xfrm>
        </p:spPr>
        <p:txBody>
          <a:bodyPr/>
          <a:lstStyle/>
          <a:p>
            <a:pPr algn="r" rtl="1"/>
            <a:r>
              <a:rPr lang="fa-IR" dirty="0">
                <a:cs typeface="+mj-cs"/>
              </a:rPr>
              <a:t>پژوهشگر کیفی، بجای تعیین رابطه علت و معلولی، پیش بینی، یا توصیف توزیع پراگندگی بعضی از خصوصیات در جامعه، به کشف معنی یک پدیده از دید افراد در گیر با آن پدیده، علاقه مند است </a:t>
            </a:r>
            <a:r>
              <a:rPr lang="fa-IR" dirty="0" smtClean="0">
                <a:cs typeface="+mj-cs"/>
              </a:rPr>
              <a:t>.</a:t>
            </a:r>
          </a:p>
          <a:p>
            <a:pPr algn="r" rtl="1"/>
            <a:r>
              <a:rPr lang="fa-IR" dirty="0" smtClean="0">
                <a:cs typeface="+mj-cs"/>
              </a:rPr>
              <a:t> </a:t>
            </a:r>
            <a:r>
              <a:rPr lang="fa-IR" dirty="0">
                <a:cs typeface="+mj-cs"/>
              </a:rPr>
              <a:t>پژوهشگران کیفی به درک </a:t>
            </a:r>
            <a:r>
              <a:rPr lang="fa-IR" dirty="0" smtClean="0">
                <a:cs typeface="+mj-cs"/>
              </a:rPr>
              <a:t>افراد،</a:t>
            </a:r>
          </a:p>
          <a:p>
            <a:pPr algn="r" rtl="1"/>
            <a:r>
              <a:rPr lang="fa-IR" dirty="0" smtClean="0">
                <a:cs typeface="+mj-cs"/>
              </a:rPr>
              <a:t> 1) تجارب </a:t>
            </a:r>
            <a:r>
              <a:rPr lang="fa-IR" dirty="0">
                <a:cs typeface="+mj-cs"/>
              </a:rPr>
              <a:t>خود را چگونه تفسیر می کنند، </a:t>
            </a:r>
            <a:endParaRPr lang="fa-IR" dirty="0" smtClean="0">
              <a:cs typeface="+mj-cs"/>
            </a:endParaRPr>
          </a:p>
          <a:p>
            <a:pPr algn="r" rtl="1"/>
            <a:r>
              <a:rPr lang="fa-IR" dirty="0" smtClean="0">
                <a:cs typeface="+mj-cs"/>
              </a:rPr>
              <a:t>2) جهان </a:t>
            </a:r>
            <a:r>
              <a:rPr lang="fa-IR" dirty="0">
                <a:cs typeface="+mj-cs"/>
              </a:rPr>
              <a:t>خود را چگونه می سازند، </a:t>
            </a:r>
            <a:r>
              <a:rPr lang="fa-IR" dirty="0" smtClean="0">
                <a:cs typeface="+mj-cs"/>
              </a:rPr>
              <a:t>و</a:t>
            </a:r>
          </a:p>
          <a:p>
            <a:pPr algn="r" rtl="1"/>
            <a:r>
              <a:rPr lang="fa-IR" dirty="0" smtClean="0">
                <a:cs typeface="+mj-cs"/>
              </a:rPr>
              <a:t>3) به </a:t>
            </a:r>
            <a:r>
              <a:rPr lang="fa-IR" dirty="0">
                <a:cs typeface="+mj-cs"/>
              </a:rPr>
              <a:t>تجارب خود چه معنای می دهند، علاقه مند هستند.</a:t>
            </a:r>
            <a:endParaRPr lang="en-US" dirty="0">
              <a:cs typeface="+mj-cs"/>
            </a:endParaRPr>
          </a:p>
          <a:p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0179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/>
              <a:t>کمی و کیفی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159496" cy="4351338"/>
          </a:xfrm>
        </p:spPr>
        <p:txBody>
          <a:bodyPr/>
          <a:lstStyle/>
          <a:p>
            <a:r>
              <a:rPr lang="en-US" dirty="0"/>
              <a:t> </a:t>
            </a:r>
          </a:p>
          <a:p>
            <a:pPr algn="r" rtl="1"/>
            <a:r>
              <a:rPr lang="ar-SA" dirty="0" smtClean="0">
                <a:cs typeface="+mj-cs"/>
              </a:rPr>
              <a:t>عدسی­های</a:t>
            </a:r>
            <a:r>
              <a:rPr lang="fa-IR" dirty="0" smtClean="0">
                <a:cs typeface="+mj-cs"/>
              </a:rPr>
              <a:t> بسته و </a:t>
            </a:r>
            <a:r>
              <a:rPr lang="ar-SA" dirty="0" smtClean="0">
                <a:cs typeface="+mj-cs"/>
              </a:rPr>
              <a:t>زاویه </a:t>
            </a:r>
            <a:r>
              <a:rPr lang="fa-IR" dirty="0" smtClean="0">
                <a:cs typeface="+mj-cs"/>
              </a:rPr>
              <a:t> </a:t>
            </a:r>
            <a:r>
              <a:rPr lang="ar-SA" dirty="0" smtClean="0">
                <a:cs typeface="+mj-cs"/>
              </a:rPr>
              <a:t>محدود</a:t>
            </a:r>
            <a:endParaRPr lang="en-US" dirty="0">
              <a:cs typeface="+mj-cs"/>
            </a:endParaRPr>
          </a:p>
          <a:p>
            <a:pPr algn="r" rtl="1"/>
            <a:r>
              <a:rPr lang="ar-SA" dirty="0" smtClean="0">
                <a:cs typeface="+mj-cs"/>
              </a:rPr>
              <a:t>عدسی</a:t>
            </a:r>
            <a:r>
              <a:rPr lang="fa-IR" dirty="0" smtClean="0">
                <a:cs typeface="+mj-cs"/>
              </a:rPr>
              <a:t> های </a:t>
            </a:r>
            <a:r>
              <a:rPr lang="ar-SA" dirty="0" smtClean="0">
                <a:cs typeface="+mj-cs"/>
              </a:rPr>
              <a:t>باز- </a:t>
            </a:r>
            <a:r>
              <a:rPr lang="ar-SA" dirty="0">
                <a:cs typeface="+mj-cs"/>
              </a:rPr>
              <a:t>و زاویه عمیق</a:t>
            </a: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923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873703"/>
              </p:ext>
            </p:extLst>
          </p:nvPr>
        </p:nvGraphicFramePr>
        <p:xfrm>
          <a:off x="1450848" y="476251"/>
          <a:ext cx="8729473" cy="6501830"/>
        </p:xfrm>
        <a:graphic>
          <a:graphicData uri="http://schemas.openxmlformats.org/drawingml/2006/table">
            <a:tbl>
              <a:tblPr/>
              <a:tblGrid>
                <a:gridCol w="2755392"/>
                <a:gridCol w="2133600"/>
                <a:gridCol w="2279904"/>
                <a:gridCol w="1560577"/>
              </a:tblGrid>
              <a:tr h="508500">
                <a:tc gridSpan="4">
                  <a:txBody>
                    <a:bodyPr/>
                    <a:lstStyle/>
                    <a:p>
                      <a:pPr algn="r" rtl="1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ar-SA" sz="2400" dirty="0">
                          <a:latin typeface="Calibri"/>
                          <a:ea typeface="Calibri"/>
                          <a:cs typeface="+mj-cs"/>
                        </a:rPr>
                        <a:t>   </a:t>
                      </a:r>
                      <a:r>
                        <a:rPr lang="fa-IR" sz="3200" dirty="0" smtClean="0">
                          <a:latin typeface="Calibri"/>
                          <a:ea typeface="Calibri"/>
                          <a:cs typeface="+mj-cs"/>
                        </a:rPr>
                        <a:t>مقایسه </a:t>
                      </a:r>
                      <a:r>
                        <a:rPr lang="ar-SA" sz="3200" b="1" dirty="0" smtClean="0">
                          <a:latin typeface="Calibri"/>
                          <a:ea typeface="Calibri"/>
                          <a:cs typeface="+mj-cs"/>
                        </a:rPr>
                        <a:t>رويكردهاي </a:t>
                      </a:r>
                      <a:r>
                        <a:rPr lang="ar-SA" sz="3200" b="1" dirty="0">
                          <a:latin typeface="Calibri"/>
                          <a:ea typeface="Calibri"/>
                          <a:cs typeface="+mj-cs"/>
                        </a:rPr>
                        <a:t>كيفي، کمّي و ترکيبی</a:t>
                      </a:r>
                      <a:endParaRPr lang="en-US" sz="3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067" marR="4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9734"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>
                          <a:latin typeface="Calibri"/>
                          <a:ea typeface="Calibri"/>
                          <a:cs typeface="+mj-cs"/>
                        </a:rPr>
                        <a:t>ترکيبی</a:t>
                      </a:r>
                      <a:endParaRPr lang="en-US" sz="20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067" marR="4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>
                          <a:latin typeface="Calibri"/>
                          <a:ea typeface="Calibri"/>
                          <a:cs typeface="+mj-cs"/>
                        </a:rPr>
                        <a:t>کمّي</a:t>
                      </a:r>
                      <a:endParaRPr lang="en-US" sz="20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067" marR="4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>
                          <a:latin typeface="Calibri"/>
                          <a:ea typeface="Calibri"/>
                          <a:cs typeface="+mj-cs"/>
                        </a:rPr>
                        <a:t>كيفي</a:t>
                      </a:r>
                      <a:endParaRPr lang="en-US" sz="20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067" marR="4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>
                          <a:latin typeface="Calibri"/>
                          <a:ea typeface="Calibri"/>
                          <a:cs typeface="+mj-cs"/>
                        </a:rPr>
                        <a:t>استفاده از </a:t>
                      </a:r>
                      <a:endParaRPr lang="en-US" sz="20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067" marR="4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4748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6690" algn="l"/>
                        </a:tabLst>
                      </a:pPr>
                      <a:r>
                        <a:rPr lang="ar-SA" sz="2400">
                          <a:latin typeface="Calibri"/>
                          <a:ea typeface="Calibri"/>
                          <a:cs typeface="+mj-cs"/>
                        </a:rPr>
                        <a:t>ادعاي دانش عمل گرايانه</a:t>
                      </a:r>
                      <a:endParaRPr lang="en-US" sz="24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067" marR="4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ar-SA" sz="2400">
                          <a:latin typeface="Calibri"/>
                          <a:ea typeface="Calibri"/>
                          <a:cs typeface="+mj-cs"/>
                        </a:rPr>
                        <a:t>ادعاي دانش اثبات گرايانه</a:t>
                      </a:r>
                      <a:endParaRPr lang="en-US" sz="24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067" marR="4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9225" algn="l"/>
                        </a:tabLst>
                      </a:pPr>
                      <a:r>
                        <a:rPr lang="ar-SA" sz="2400">
                          <a:latin typeface="Calibri"/>
                          <a:ea typeface="Calibri"/>
                          <a:cs typeface="+mj-cs"/>
                        </a:rPr>
                        <a:t>ادعاي دانش ساختن گرايانه/مدافعانه /مشاركتي </a:t>
                      </a:r>
                      <a:endParaRPr lang="en-US" sz="24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067" marR="4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0810" algn="l"/>
                        </a:tabLst>
                      </a:pPr>
                      <a:r>
                        <a:rPr lang="ar-SA" sz="2400" dirty="0">
                          <a:latin typeface="Calibri"/>
                          <a:ea typeface="Calibri"/>
                          <a:cs typeface="+mj-cs"/>
                        </a:rPr>
                        <a:t>مفروضه هاي فلسفي </a:t>
                      </a:r>
                      <a:endParaRPr lang="en-US" sz="24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067" marR="4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948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6690" algn="l"/>
                        </a:tabLst>
                      </a:pPr>
                      <a:r>
                        <a:rPr lang="ar-SA" sz="2400">
                          <a:latin typeface="Calibri"/>
                          <a:ea typeface="Calibri"/>
                          <a:cs typeface="+mj-cs"/>
                        </a:rPr>
                        <a:t>زنجيره اي، همزمان و تحولي </a:t>
                      </a:r>
                      <a:endParaRPr lang="en-US" sz="24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067" marR="4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ar-SA" sz="2400">
                          <a:latin typeface="Calibri"/>
                          <a:ea typeface="Calibri"/>
                          <a:cs typeface="+mj-cs"/>
                        </a:rPr>
                        <a:t>پيمايشی ،  آزمایشی </a:t>
                      </a:r>
                      <a:endParaRPr lang="en-US" sz="24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067" marR="4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9225" algn="l"/>
                        </a:tabLst>
                      </a:pPr>
                      <a:r>
                        <a:rPr lang="ar-SA" sz="2400" dirty="0">
                          <a:latin typeface="Calibri"/>
                          <a:ea typeface="Calibri"/>
                          <a:cs typeface="+mj-cs"/>
                        </a:rPr>
                        <a:t>پديدارشناسي، نظريه داده بنیاد، قوم نگاري، موردي، و روايتي</a:t>
                      </a:r>
                      <a:endParaRPr lang="en-US" sz="24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067" marR="4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0810" algn="l"/>
                        </a:tabLst>
                      </a:pPr>
                      <a:r>
                        <a:rPr lang="ar-SA" sz="2400" dirty="0">
                          <a:latin typeface="Calibri"/>
                          <a:ea typeface="Calibri"/>
                          <a:cs typeface="+mj-cs"/>
                        </a:rPr>
                        <a:t>راهبردهاي پژوهشي </a:t>
                      </a:r>
                      <a:endParaRPr lang="en-US" sz="24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067" marR="4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7745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6690" algn="l"/>
                        </a:tabLst>
                      </a:pPr>
                      <a:r>
                        <a:rPr lang="ar-SA" sz="2400">
                          <a:latin typeface="Calibri"/>
                          <a:ea typeface="Calibri"/>
                          <a:cs typeface="+mj-cs"/>
                        </a:rPr>
                        <a:t>سؤال باز- پاسخ و بسته- پاسخ،  دو نوع رويكرد منبعث از داده ها و از پيش تعيين شده ، دو نوع داده، تحليل کمّي و كيفي</a:t>
                      </a:r>
                      <a:endParaRPr lang="en-US" sz="24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067" marR="4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ar-SA" sz="2400">
                          <a:latin typeface="Calibri"/>
                          <a:ea typeface="Calibri"/>
                          <a:cs typeface="+mj-cs"/>
                        </a:rPr>
                        <a:t>سؤالهاي بسته- پاسخ، رويكردهاي از پيش تعيين شده، داده هاي عددي</a:t>
                      </a:r>
                      <a:endParaRPr lang="en-US" sz="240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067" marR="4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9225" algn="l"/>
                        </a:tabLst>
                      </a:pPr>
                      <a:r>
                        <a:rPr lang="ar-SA" sz="2400" dirty="0">
                          <a:latin typeface="Calibri"/>
                          <a:ea typeface="Calibri"/>
                          <a:cs typeface="+mj-cs"/>
                        </a:rPr>
                        <a:t>سؤالهای باز- پاسخ، رويكردهاي منبعث از داده ها، داده هاي متني يا تصويري </a:t>
                      </a:r>
                      <a:endParaRPr lang="en-US" sz="24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067" marR="4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0810" algn="l"/>
                        </a:tabLst>
                      </a:pPr>
                      <a:r>
                        <a:rPr lang="ar-SA" sz="2400" dirty="0">
                          <a:latin typeface="Calibri"/>
                          <a:ea typeface="Calibri"/>
                          <a:cs typeface="+mj-cs"/>
                        </a:rPr>
                        <a:t>روشهاي پژوهش </a:t>
                      </a:r>
                      <a:endParaRPr lang="en-US" sz="24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1067" marR="4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822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972024"/>
              </p:ext>
            </p:extLst>
          </p:nvPr>
        </p:nvGraphicFramePr>
        <p:xfrm>
          <a:off x="1048512" y="609600"/>
          <a:ext cx="8900160" cy="5525008"/>
        </p:xfrm>
        <a:graphic>
          <a:graphicData uri="http://schemas.openxmlformats.org/drawingml/2006/table">
            <a:tbl>
              <a:tblPr/>
              <a:tblGrid>
                <a:gridCol w="2202556"/>
                <a:gridCol w="2601092"/>
                <a:gridCol w="2787665"/>
                <a:gridCol w="1308847"/>
              </a:tblGrid>
              <a:tr h="5154613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6690" algn="l"/>
                        </a:tabLst>
                      </a:pPr>
                      <a:r>
                        <a:rPr lang="ar-SA" sz="2200" dirty="0">
                          <a:latin typeface="Calibri"/>
                          <a:ea typeface="Calibri"/>
                          <a:cs typeface="+mj-cs"/>
                        </a:rPr>
                        <a:t>ايجاد دو نوع داده کمّي و كيفي منطقي براي آميختن </a:t>
                      </a:r>
                      <a:endParaRPr lang="en-US" sz="2200" dirty="0">
                        <a:latin typeface="Calibri"/>
                        <a:ea typeface="Calibri"/>
                        <a:cs typeface="+mj-cs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6690" algn="l"/>
                        </a:tabLst>
                      </a:pPr>
                      <a:r>
                        <a:rPr lang="ar-SA" sz="2200" dirty="0">
                          <a:latin typeface="Calibri"/>
                          <a:ea typeface="Calibri"/>
                          <a:cs typeface="+mj-cs"/>
                        </a:rPr>
                        <a:t>تلفيق داده ها در سطوح مختلف پژوهش </a:t>
                      </a:r>
                      <a:endParaRPr lang="en-US" sz="2200" dirty="0">
                        <a:latin typeface="Calibri"/>
                        <a:ea typeface="Calibri"/>
                        <a:cs typeface="+mj-cs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6690" algn="l"/>
                        </a:tabLst>
                      </a:pPr>
                      <a:r>
                        <a:rPr lang="ar-SA" sz="2200" dirty="0">
                          <a:latin typeface="Calibri"/>
                          <a:ea typeface="Calibri"/>
                          <a:cs typeface="+mj-cs"/>
                        </a:rPr>
                        <a:t>ارائه تصاويري از شيوه هاي مطالعه </a:t>
                      </a:r>
                      <a:endParaRPr lang="en-US" sz="2200" dirty="0">
                        <a:latin typeface="Calibri"/>
                        <a:ea typeface="Calibri"/>
                        <a:cs typeface="+mj-cs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  <a:tabLst>
                          <a:tab pos="186690" algn="l"/>
                        </a:tabLst>
                      </a:pPr>
                      <a:r>
                        <a:rPr lang="ar-SA" sz="2200" dirty="0">
                          <a:latin typeface="Calibri"/>
                          <a:ea typeface="Calibri"/>
                          <a:cs typeface="+mj-cs"/>
                        </a:rPr>
                        <a:t>بهره گيری از فعاليتهاي پژوهشهاي کمّي و كيفي با هم </a:t>
                      </a:r>
                      <a:endParaRPr lang="en-US" sz="2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5537" marR="4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ar-SA" sz="2200" dirty="0">
                          <a:latin typeface="Calibri"/>
                          <a:ea typeface="Calibri"/>
                          <a:cs typeface="+mj-cs"/>
                        </a:rPr>
                        <a:t>آزمودن یا تأييد نظريه </a:t>
                      </a:r>
                      <a:endParaRPr lang="en-US" sz="2200" dirty="0">
                        <a:latin typeface="Calibri"/>
                        <a:ea typeface="Calibri"/>
                        <a:cs typeface="+mj-cs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ar-SA" sz="2200" dirty="0">
                          <a:latin typeface="Calibri"/>
                          <a:ea typeface="Calibri"/>
                          <a:cs typeface="+mj-cs"/>
                        </a:rPr>
                        <a:t>شناسايي متغيرهاي مطالعه </a:t>
                      </a:r>
                      <a:endParaRPr lang="en-US" sz="2200" dirty="0">
                        <a:latin typeface="Calibri"/>
                        <a:ea typeface="Calibri"/>
                        <a:cs typeface="+mj-cs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ar-SA" sz="2200" dirty="0">
                          <a:latin typeface="Calibri"/>
                          <a:ea typeface="Calibri"/>
                          <a:cs typeface="+mj-cs"/>
                        </a:rPr>
                        <a:t>ارائه متغيرها در سؤالها يا فرضيه هاي پژوهش </a:t>
                      </a:r>
                      <a:endParaRPr lang="en-US" sz="2200" dirty="0">
                        <a:latin typeface="Calibri"/>
                        <a:ea typeface="Calibri"/>
                        <a:cs typeface="+mj-cs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ar-SA" sz="2200" dirty="0">
                          <a:latin typeface="Calibri"/>
                          <a:ea typeface="Calibri"/>
                          <a:cs typeface="+mj-cs"/>
                        </a:rPr>
                        <a:t>استفاده از معيارهاي اعتبار و پايايي </a:t>
                      </a:r>
                      <a:endParaRPr lang="en-US" sz="2200" dirty="0">
                        <a:latin typeface="Calibri"/>
                        <a:ea typeface="Calibri"/>
                        <a:cs typeface="+mj-cs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  <a:tabLst>
                          <a:tab pos="160020" algn="l"/>
                          <a:tab pos="584200" algn="l"/>
                        </a:tabLst>
                      </a:pPr>
                      <a:r>
                        <a:rPr lang="ar-SA" sz="2200" dirty="0">
                          <a:latin typeface="Calibri"/>
                          <a:ea typeface="Calibri"/>
                          <a:cs typeface="+mj-cs"/>
                        </a:rPr>
                        <a:t>مشاهده و اندازه گيري اطلاعات به صورت عددي </a:t>
                      </a:r>
                      <a:endParaRPr lang="en-US" sz="2200" dirty="0">
                        <a:latin typeface="Calibri"/>
                        <a:ea typeface="Calibri"/>
                        <a:cs typeface="+mj-cs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ar-SA" sz="2200" dirty="0">
                          <a:latin typeface="Calibri"/>
                          <a:ea typeface="Calibri"/>
                          <a:cs typeface="+mj-cs"/>
                        </a:rPr>
                        <a:t>استفاده از رويكردهاي غيرسودار </a:t>
                      </a:r>
                      <a:endParaRPr lang="en-US" sz="2200" dirty="0">
                        <a:latin typeface="Calibri"/>
                        <a:ea typeface="Calibri"/>
                        <a:cs typeface="+mj-cs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  <a:tabLst>
                          <a:tab pos="160020" algn="l"/>
                        </a:tabLst>
                      </a:pPr>
                      <a:r>
                        <a:rPr lang="ar-SA" sz="2200" dirty="0">
                          <a:latin typeface="Calibri"/>
                          <a:ea typeface="Calibri"/>
                          <a:cs typeface="+mj-cs"/>
                        </a:rPr>
                        <a:t>استفاده از شيوه هاي آماري </a:t>
                      </a:r>
                      <a:endParaRPr lang="en-US" sz="2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5537" marR="4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9225" algn="l"/>
                        </a:tabLst>
                      </a:pPr>
                      <a:r>
                        <a:rPr lang="ar-SA" sz="2200" dirty="0">
                          <a:latin typeface="Calibri"/>
                          <a:ea typeface="Calibri"/>
                          <a:cs typeface="+mj-cs"/>
                        </a:rPr>
                        <a:t>موضعي برمي گزيند، </a:t>
                      </a:r>
                      <a:endParaRPr lang="en-US" sz="2200" dirty="0">
                        <a:latin typeface="Calibri"/>
                        <a:ea typeface="Calibri"/>
                        <a:cs typeface="+mj-cs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9225" algn="l"/>
                        </a:tabLst>
                      </a:pPr>
                      <a:r>
                        <a:rPr lang="ar-SA" sz="2200" dirty="0">
                          <a:latin typeface="Calibri"/>
                          <a:ea typeface="Calibri"/>
                          <a:cs typeface="+mj-cs"/>
                        </a:rPr>
                        <a:t>گرد آوري معاني شركت كنندگان </a:t>
                      </a:r>
                      <a:endParaRPr lang="en-US" sz="2200" dirty="0">
                        <a:latin typeface="Calibri"/>
                        <a:ea typeface="Calibri"/>
                        <a:cs typeface="+mj-cs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9225" algn="l"/>
                        </a:tabLst>
                      </a:pPr>
                      <a:r>
                        <a:rPr lang="ar-SA" sz="2200" dirty="0">
                          <a:latin typeface="Calibri"/>
                          <a:ea typeface="Calibri"/>
                          <a:cs typeface="+mj-cs"/>
                        </a:rPr>
                        <a:t>تمركز بر يك مفهوم يا پديده </a:t>
                      </a:r>
                      <a:endParaRPr lang="en-US" sz="2200" dirty="0">
                        <a:latin typeface="Calibri"/>
                        <a:ea typeface="Calibri"/>
                        <a:cs typeface="+mj-cs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9225" algn="l"/>
                        </a:tabLst>
                      </a:pPr>
                      <a:r>
                        <a:rPr lang="ar-SA" sz="2200" dirty="0">
                          <a:latin typeface="Calibri"/>
                          <a:ea typeface="Calibri"/>
                          <a:cs typeface="+mj-cs"/>
                        </a:rPr>
                        <a:t>وارد کردن ارزشهاي شخصي در مطالعه </a:t>
                      </a:r>
                      <a:endParaRPr lang="en-US" sz="2200" dirty="0">
                        <a:latin typeface="Calibri"/>
                        <a:ea typeface="Calibri"/>
                        <a:cs typeface="+mj-cs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9225" algn="l"/>
                        </a:tabLst>
                      </a:pPr>
                      <a:r>
                        <a:rPr lang="ar-SA" sz="2200" dirty="0">
                          <a:latin typeface="Calibri"/>
                          <a:ea typeface="Calibri"/>
                          <a:cs typeface="+mj-cs"/>
                        </a:rPr>
                        <a:t>مطالعه بافت يا موقعيت شركت كنندگان </a:t>
                      </a:r>
                      <a:endParaRPr lang="en-US" sz="2200" dirty="0">
                        <a:latin typeface="Calibri"/>
                        <a:ea typeface="Calibri"/>
                        <a:cs typeface="+mj-cs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9225" algn="l"/>
                        </a:tabLst>
                      </a:pPr>
                      <a:r>
                        <a:rPr lang="ar-SA" sz="2200" dirty="0">
                          <a:latin typeface="Calibri"/>
                          <a:ea typeface="Calibri"/>
                          <a:cs typeface="+mj-cs"/>
                        </a:rPr>
                        <a:t>اعتباريابي صحت يافته ها </a:t>
                      </a:r>
                      <a:endParaRPr lang="en-US" sz="2200" dirty="0">
                        <a:latin typeface="Calibri"/>
                        <a:ea typeface="Calibri"/>
                        <a:cs typeface="+mj-cs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9225" algn="l"/>
                        </a:tabLst>
                      </a:pPr>
                      <a:r>
                        <a:rPr lang="ar-SA" sz="2200" dirty="0">
                          <a:latin typeface="Calibri"/>
                          <a:ea typeface="Calibri"/>
                          <a:cs typeface="+mj-cs"/>
                        </a:rPr>
                        <a:t>تفسير داده ها</a:t>
                      </a:r>
                      <a:endParaRPr lang="en-US" sz="2200" dirty="0">
                        <a:latin typeface="Calibri"/>
                        <a:ea typeface="Calibri"/>
                        <a:cs typeface="+mj-cs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9225" algn="l"/>
                          <a:tab pos="584200" algn="l"/>
                        </a:tabLst>
                      </a:pPr>
                      <a:r>
                        <a:rPr lang="en-GB" sz="2200" dirty="0">
                          <a:latin typeface="Times New Roman"/>
                          <a:ea typeface="Calibri"/>
                          <a:cs typeface="+mj-cs"/>
                        </a:rPr>
                        <a:t> </a:t>
                      </a:r>
                      <a:r>
                        <a:rPr lang="ar-SA" sz="2200" dirty="0">
                          <a:latin typeface="Calibri"/>
                          <a:ea typeface="Calibri"/>
                          <a:cs typeface="+mj-cs"/>
                        </a:rPr>
                        <a:t>ایجاد برنامه  براي تغيير </a:t>
                      </a:r>
                      <a:endParaRPr lang="en-US" sz="2200" dirty="0">
                        <a:latin typeface="Calibri"/>
                        <a:ea typeface="Calibri"/>
                        <a:cs typeface="+mj-cs"/>
                      </a:endParaRPr>
                    </a:p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  <a:tabLst>
                          <a:tab pos="149225" algn="l"/>
                        </a:tabLst>
                      </a:pPr>
                      <a:r>
                        <a:rPr lang="ar-SA" sz="2200" dirty="0">
                          <a:latin typeface="Calibri"/>
                          <a:ea typeface="Calibri"/>
                          <a:cs typeface="+mj-cs"/>
                        </a:rPr>
                        <a:t>همكاري با شركت كنندگان </a:t>
                      </a:r>
                      <a:endParaRPr lang="en-US" sz="2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5537" marR="4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0810" algn="l"/>
                        </a:tabLst>
                      </a:pPr>
                      <a:endParaRPr lang="ar-SA" sz="2200" dirty="0">
                        <a:latin typeface="Calibri"/>
                        <a:ea typeface="Calibri"/>
                        <a:cs typeface="+mj-cs"/>
                      </a:endParaRPr>
                    </a:p>
                    <a:p>
                      <a:pPr marL="40005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0810" algn="l"/>
                        </a:tabLst>
                      </a:pPr>
                      <a:r>
                        <a:rPr lang="ar-SA" sz="2200" dirty="0">
                          <a:latin typeface="Calibri"/>
                          <a:ea typeface="Calibri"/>
                          <a:cs typeface="+mj-cs"/>
                        </a:rPr>
                        <a:t>فعاليتهاي پژوهشگر </a:t>
                      </a:r>
                      <a:endParaRPr lang="en-US" sz="2200" dirty="0"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45537" marR="455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81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/>
              <a:t>چند نکته اصلی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کلمه </a:t>
            </a:r>
            <a:r>
              <a:rPr lang="fa-IR" b="1" dirty="0"/>
              <a:t>اثبات</a:t>
            </a:r>
            <a:r>
              <a:rPr lang="fa-IR" dirty="0"/>
              <a:t> را از فرهنگ لغت خود حذف </a:t>
            </a:r>
            <a:r>
              <a:rPr lang="fa-IR" dirty="0" smtClean="0"/>
              <a:t>کنیم.</a:t>
            </a:r>
          </a:p>
          <a:p>
            <a:pPr algn="r" rtl="1"/>
            <a:r>
              <a:rPr lang="fa-IR" dirty="0"/>
              <a:t>بسیاری از پژوهشگران دانش را نهایتاً آزمایشی، یا موقتی در نظر می­گیرند (دی،سی فیلیپس وبوربلس،2000؛ شادیش، کوک، وکمپل ،2002</a:t>
            </a:r>
            <a:r>
              <a:rPr lang="fa-IR" dirty="0" smtClean="0"/>
              <a:t>).</a:t>
            </a:r>
          </a:p>
          <a:p>
            <a:pPr algn="r" rtl="1"/>
            <a:r>
              <a:rPr lang="fa-IR" dirty="0"/>
              <a:t>اصولی را که امروز درست می دانند، ممکن است در نهایت </a:t>
            </a:r>
            <a:r>
              <a:rPr lang="fa-IR" dirty="0" smtClean="0"/>
              <a:t>تغییرکنند.</a:t>
            </a:r>
          </a:p>
          <a:p>
            <a:pPr algn="r" rtl="1"/>
            <a:r>
              <a:rPr lang="fa-IR" dirty="0"/>
              <a:t>بعضی از یافته­های امروز ممکن است در آینده تا حدی درست یا حتی کاملاً غلط باشند. </a:t>
            </a:r>
            <a:endParaRPr lang="fa-IR" dirty="0" smtClean="0"/>
          </a:p>
          <a:p>
            <a:pPr algn="r" rtl="1"/>
            <a:r>
              <a:rPr lang="fa-IR" dirty="0"/>
              <a:t>آنچه در پژوهش به دست می­آوریم «</a:t>
            </a:r>
            <a:r>
              <a:rPr lang="fa-IR" b="1" dirty="0"/>
              <a:t>شواهد</a:t>
            </a:r>
            <a:r>
              <a:rPr lang="fa-IR" dirty="0"/>
              <a:t>» علمی است.</a:t>
            </a:r>
            <a:endParaRPr lang="en-US" dirty="0"/>
          </a:p>
          <a:p>
            <a:pPr algn="r" rtl="1"/>
            <a:endParaRPr lang="fa-I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6984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192" y="365125"/>
            <a:ext cx="9497568" cy="756539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/>
              <a:t>تفاوت پژوهش کمی و کیفی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6464" y="1825625"/>
            <a:ext cx="9119616" cy="4351338"/>
          </a:xfrm>
        </p:spPr>
        <p:txBody>
          <a:bodyPr>
            <a:normAutofit lnSpcReduction="10000"/>
          </a:bodyPr>
          <a:lstStyle/>
          <a:p>
            <a:pPr algn="r" rtl="1"/>
            <a:r>
              <a:rPr lang="fa-IR" dirty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غالباً تمایز </a:t>
            </a:r>
            <a:r>
              <a:rPr lang="fa-IR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با </a:t>
            </a:r>
            <a:r>
              <a:rPr lang="fa-IR" dirty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توجه به استفاده از واژه ها (کیفی) در مقابل استفاده از اعداد (کمّی</a:t>
            </a:r>
            <a:r>
              <a:rPr lang="fa-IR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)،</a:t>
            </a:r>
          </a:p>
          <a:p>
            <a:pPr algn="r" rtl="1"/>
            <a:r>
              <a:rPr lang="fa-IR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 </a:t>
            </a:r>
            <a:r>
              <a:rPr lang="fa-IR" dirty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یا با استفاده از سئوالهای بسته - پاسخ (فرضیه های کمّی) در مقابل سئوالهای باز- پاسخ (سؤالهای مصاحبه کیفی) شکل می گیرد</a:t>
            </a:r>
            <a:r>
              <a:rPr lang="fa-IR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.</a:t>
            </a:r>
          </a:p>
          <a:p>
            <a:pPr algn="r" rtl="1"/>
            <a:r>
              <a:rPr lang="fa-IR" dirty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راه بهتر برای مشاهده تفاوت </a:t>
            </a:r>
            <a:r>
              <a:rPr lang="fa-IR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توجه </a:t>
            </a:r>
            <a:r>
              <a:rPr lang="fa-IR" dirty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به </a:t>
            </a:r>
            <a:r>
              <a:rPr lang="fa-IR" b="1" dirty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مفروضه های فلسفی </a:t>
            </a:r>
            <a:r>
              <a:rPr lang="fa-IR" dirty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پژوهشگر در هنگام مطالعه</a:t>
            </a:r>
            <a:r>
              <a:rPr lang="fa-IR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،</a:t>
            </a:r>
          </a:p>
          <a:p>
            <a:pPr algn="r" rtl="1"/>
            <a:r>
              <a:rPr lang="fa-IR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 </a:t>
            </a:r>
            <a:r>
              <a:rPr lang="fa-IR" dirty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راهبردهای مورد استفاده در پژوهش (آزمایش های کمّی یا پد</a:t>
            </a:r>
            <a:r>
              <a:rPr lang="en-US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</a:t>
            </a:r>
            <a:r>
              <a:rPr lang="fa-IR" dirty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یدارشناسی)، </a:t>
            </a:r>
            <a:endParaRPr lang="fa-IR" dirty="0" smtClean="0">
              <a:solidFill>
                <a:prstClr val="black"/>
              </a:solidFill>
              <a:latin typeface="Calibri Light" panose="020F0302020204030204"/>
              <a:ea typeface="+mj-ea"/>
              <a:cs typeface="Times New Roman" panose="02020603050405020304" pitchFamily="18" charset="0"/>
            </a:endParaRPr>
          </a:p>
          <a:p>
            <a:pPr algn="r" rtl="1"/>
            <a:r>
              <a:rPr lang="fa-IR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 </a:t>
            </a:r>
            <a:r>
              <a:rPr lang="fa-IR" dirty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و </a:t>
            </a:r>
            <a:r>
              <a:rPr lang="fa-IR" b="1" dirty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روشهای خاص </a:t>
            </a:r>
            <a:r>
              <a:rPr lang="fa-IR" dirty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مورد استفاده  در این راهبردها (جمع آوری داده های کمّی به کمک ابزار ، یا جمع آوری داده های کیفی از طریق مشاهده یک موقعیت) است</a:t>
            </a:r>
            <a:r>
              <a:rPr lang="fa-IR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54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ctrTitle"/>
          </p:nvPr>
        </p:nvSpPr>
        <p:spPr>
          <a:xfrm>
            <a:off x="2209800" y="381000"/>
            <a:ext cx="7772400" cy="655320"/>
          </a:xfrm>
        </p:spPr>
        <p:txBody>
          <a:bodyPr>
            <a:normAutofit/>
          </a:bodyPr>
          <a:lstStyle/>
          <a:p>
            <a:pPr algn="ctr" rtl="1"/>
            <a:r>
              <a:rPr lang="fa-IR" sz="3600" dirty="0"/>
              <a:t>پژوهش کیفی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1447800"/>
            <a:ext cx="7641336" cy="4495800"/>
          </a:xfrm>
        </p:spPr>
        <p:txBody>
          <a:bodyPr>
            <a:norm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  <a:defRPr/>
            </a:pPr>
            <a:r>
              <a:rPr lang="fa-IR" sz="2800" dirty="0" smtClean="0">
                <a:cs typeface="+mj-cs"/>
              </a:rPr>
              <a:t>پژوهش </a:t>
            </a:r>
            <a:r>
              <a:rPr lang="fa-IR" sz="2800" dirty="0">
                <a:cs typeface="+mj-cs"/>
              </a:rPr>
              <a:t>کیفی ماهیتاً </a:t>
            </a:r>
            <a:r>
              <a:rPr lang="fa-IR" sz="2800" b="1" dirty="0">
                <a:cs typeface="+mj-cs"/>
              </a:rPr>
              <a:t>چند روشی </a:t>
            </a:r>
            <a:r>
              <a:rPr lang="fa-IR" sz="2800" dirty="0">
                <a:cs typeface="+mj-cs"/>
              </a:rPr>
              <a:t>است و متضمن رویکردی </a:t>
            </a:r>
            <a:r>
              <a:rPr lang="fa-IR" sz="2800" b="1" dirty="0">
                <a:cs typeface="+mj-cs"/>
              </a:rPr>
              <a:t>تفسیری و طبیعت گرایانه </a:t>
            </a:r>
            <a:r>
              <a:rPr lang="fa-IR" sz="2800" dirty="0">
                <a:cs typeface="+mj-cs"/>
              </a:rPr>
              <a:t>به موضوع مورد مطالعه است. </a:t>
            </a:r>
            <a:endParaRPr lang="fa-IR" sz="2800" dirty="0" smtClean="0">
              <a:cs typeface="+mj-cs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  <a:defRPr/>
            </a:pPr>
            <a:r>
              <a:rPr lang="fa-IR" sz="2800" dirty="0" smtClean="0">
                <a:cs typeface="+mj-cs"/>
              </a:rPr>
              <a:t>پژوهشگران </a:t>
            </a:r>
            <a:r>
              <a:rPr lang="fa-IR" sz="2800" dirty="0">
                <a:cs typeface="+mj-cs"/>
              </a:rPr>
              <a:t>کیفی، پدیده ها را در </a:t>
            </a:r>
            <a:r>
              <a:rPr lang="fa-IR" sz="2800" b="1" dirty="0">
                <a:cs typeface="+mj-cs"/>
              </a:rPr>
              <a:t>موقعیتهای طبیعی </a:t>
            </a:r>
            <a:r>
              <a:rPr lang="fa-IR" sz="2800" dirty="0">
                <a:cs typeface="+mj-cs"/>
              </a:rPr>
              <a:t>مطالعه و می کوشند پدیده ها را برحسب </a:t>
            </a:r>
            <a:r>
              <a:rPr lang="fa-IR" sz="2800" b="1" dirty="0">
                <a:cs typeface="+mj-cs"/>
              </a:rPr>
              <a:t>معناهایی که مردم به آنها می </a:t>
            </a:r>
            <a:r>
              <a:rPr lang="fa-IR" sz="2800" b="1" dirty="0" smtClean="0">
                <a:cs typeface="+mj-cs"/>
              </a:rPr>
              <a:t>دهند، </a:t>
            </a:r>
            <a:r>
              <a:rPr lang="fa-IR" sz="2800" b="1" dirty="0">
                <a:cs typeface="+mj-cs"/>
              </a:rPr>
              <a:t>مفهوم سازی  یا تفسیرکنند. </a:t>
            </a:r>
          </a:p>
          <a:p>
            <a:pPr marL="342900" indent="-342900" algn="r" rtl="1">
              <a:buFont typeface="Arial" panose="020B0604020202020204" pitchFamily="34" charset="0"/>
              <a:buChar char="•"/>
              <a:defRPr/>
            </a:pPr>
            <a:r>
              <a:rPr lang="fa-IR" sz="2800" dirty="0" smtClean="0">
                <a:cs typeface="+mj-cs"/>
              </a:rPr>
              <a:t>پژوهش </a:t>
            </a:r>
            <a:r>
              <a:rPr lang="fa-IR" sz="2800" dirty="0">
                <a:cs typeface="+mj-cs"/>
              </a:rPr>
              <a:t>نقش </a:t>
            </a:r>
            <a:r>
              <a:rPr lang="fa-IR" sz="2800" b="1" dirty="0">
                <a:cs typeface="+mj-cs"/>
              </a:rPr>
              <a:t>اکتشافی </a:t>
            </a:r>
            <a:r>
              <a:rPr lang="fa-IR" sz="2800" dirty="0" smtClean="0">
                <a:cs typeface="+mj-cs"/>
              </a:rPr>
              <a:t>دارد</a:t>
            </a:r>
            <a:r>
              <a:rPr lang="fa-IR" sz="2800" dirty="0">
                <a:cs typeface="+mj-cs"/>
              </a:rPr>
              <a:t>. </a:t>
            </a:r>
          </a:p>
          <a:p>
            <a:pPr marL="342900" indent="-342900" algn="r" rtl="1">
              <a:buFont typeface="Arial" panose="020B0604020202020204" pitchFamily="34" charset="0"/>
              <a:buChar char="•"/>
              <a:defRPr/>
            </a:pPr>
            <a:r>
              <a:rPr lang="fa-IR" sz="2800" dirty="0">
                <a:cs typeface="+mj-cs"/>
              </a:rPr>
              <a:t>فرایند پژوهش شامل شکل گیری سئوالها و شیوه ها، گرد آوری داده ها در </a:t>
            </a:r>
            <a:r>
              <a:rPr lang="fa-IR" sz="2800" b="1" dirty="0">
                <a:cs typeface="+mj-cs"/>
              </a:rPr>
              <a:t>موقعیت طبیعی</a:t>
            </a:r>
            <a:r>
              <a:rPr lang="fa-IR" sz="2800" dirty="0">
                <a:cs typeface="+mj-cs"/>
              </a:rPr>
              <a:t>، </a:t>
            </a:r>
            <a:r>
              <a:rPr lang="fa-IR" sz="2800" b="1" dirty="0">
                <a:cs typeface="+mj-cs"/>
              </a:rPr>
              <a:t>تحلیل استقرایی </a:t>
            </a:r>
            <a:r>
              <a:rPr lang="fa-IR" sz="2800" dirty="0">
                <a:cs typeface="+mj-cs"/>
              </a:rPr>
              <a:t>و </a:t>
            </a:r>
            <a:r>
              <a:rPr lang="fa-IR" sz="2800" b="1" dirty="0">
                <a:cs typeface="+mj-cs"/>
              </a:rPr>
              <a:t>تفسیر پژوهشگر </a:t>
            </a:r>
            <a:r>
              <a:rPr lang="fa-IR" sz="2800" dirty="0">
                <a:cs typeface="+mj-cs"/>
              </a:rPr>
              <a:t>از داده های گردآوری شده است. </a:t>
            </a:r>
          </a:p>
          <a:p>
            <a:pPr algn="r" rtl="1">
              <a:buFont typeface="Arial" charset="0"/>
              <a:buNone/>
              <a:defRPr/>
            </a:pPr>
            <a:endParaRPr lang="fa-IR" sz="2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2299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ctrTitle"/>
          </p:nvPr>
        </p:nvSpPr>
        <p:spPr>
          <a:xfrm>
            <a:off x="2209800" y="533400"/>
            <a:ext cx="7772400" cy="762000"/>
          </a:xfrm>
        </p:spPr>
        <p:txBody>
          <a:bodyPr>
            <a:normAutofit/>
          </a:bodyPr>
          <a:lstStyle/>
          <a:p>
            <a:pPr algn="ctr" rtl="1" eaLnBrk="1" hangingPunct="1"/>
            <a:r>
              <a:rPr lang="fa-IR" sz="3600" dirty="0"/>
              <a:t>ویژگیهای پژوهش کیفی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8240" y="1524000"/>
            <a:ext cx="8924544" cy="3938016"/>
          </a:xfrm>
        </p:spPr>
        <p:txBody>
          <a:bodyPr rtlCol="0">
            <a:no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  <a:defRPr/>
            </a:pPr>
            <a:r>
              <a:rPr lang="fa-IR" sz="2800" dirty="0" smtClean="0">
                <a:solidFill>
                  <a:schemeClr val="tx1"/>
                </a:solidFill>
                <a:cs typeface="+mj-cs"/>
              </a:rPr>
              <a:t>روش استقرایی، از پائین به بالا ، </a:t>
            </a:r>
          </a:p>
          <a:p>
            <a:pPr marL="342900" indent="-342900" algn="r" rtl="1">
              <a:buFont typeface="Arial" panose="020B0604020202020204" pitchFamily="34" charset="0"/>
              <a:buChar char="•"/>
              <a:defRPr/>
            </a:pPr>
            <a:r>
              <a:rPr lang="fa-IR" sz="2800" dirty="0" smtClean="0">
                <a:solidFill>
                  <a:schemeClr val="tx1"/>
                </a:solidFill>
                <a:cs typeface="+mj-cs"/>
              </a:rPr>
              <a:t>تولید فرضیه از داده های جمع آوری شده در جریان کار میدانی</a:t>
            </a:r>
          </a:p>
          <a:p>
            <a:pPr marL="457200" indent="-457200" algn="r" rtl="1">
              <a:buFont typeface="Arial" panose="020B0604020202020204" pitchFamily="34" charset="0"/>
              <a:buChar char="•"/>
              <a:defRPr/>
            </a:pPr>
            <a:r>
              <a:rPr lang="fa-IR" sz="2800" dirty="0" smtClean="0">
                <a:solidFill>
                  <a:schemeClr val="tx1"/>
                </a:solidFill>
                <a:cs typeface="+mj-cs"/>
              </a:rPr>
              <a:t>هد ف کشف و درک معنا ی پدیده از دید افراد یا درک موقعیت</a:t>
            </a:r>
          </a:p>
          <a:p>
            <a:pPr marL="457200" indent="-457200" algn="r" rtl="1">
              <a:buFont typeface="Arial" panose="020B0604020202020204" pitchFamily="34" charset="0"/>
              <a:buChar char="•"/>
              <a:defRPr/>
            </a:pPr>
            <a:r>
              <a:rPr lang="fa-IR" sz="2800" dirty="0" smtClean="0">
                <a:solidFill>
                  <a:schemeClr val="tx1"/>
                </a:solidFill>
                <a:cs typeface="+mj-cs"/>
              </a:rPr>
              <a:t>شکل گیری سئوالها و مطالعه رفتار در موقعیت طبیعی</a:t>
            </a:r>
          </a:p>
          <a:p>
            <a:pPr marL="457200" indent="-457200" algn="r" rtl="1">
              <a:buFont typeface="Arial" panose="020B0604020202020204" pitchFamily="34" charset="0"/>
              <a:buChar char="•"/>
              <a:defRPr/>
            </a:pPr>
            <a:r>
              <a:rPr lang="fa-IR" sz="2800" dirty="0" smtClean="0">
                <a:solidFill>
                  <a:schemeClr val="tx1"/>
                </a:solidFill>
                <a:cs typeface="+mj-cs"/>
              </a:rPr>
              <a:t>مطالعه موقعیتی که رفتار در آن شکل می گیرد.</a:t>
            </a:r>
          </a:p>
          <a:p>
            <a:pPr marL="457200" indent="-457200" algn="r" rtl="1">
              <a:buFont typeface="Arial" panose="020B0604020202020204" pitchFamily="34" charset="0"/>
              <a:buChar char="•"/>
              <a:defRPr/>
            </a:pPr>
            <a:r>
              <a:rPr lang="fa-IR" sz="2800" dirty="0" smtClean="0">
                <a:solidFill>
                  <a:schemeClr val="tx1"/>
                </a:solidFill>
                <a:cs typeface="+mj-cs"/>
              </a:rPr>
              <a:t>مطالعه </a:t>
            </a:r>
            <a:r>
              <a:rPr lang="fa-IR" sz="2800" dirty="0">
                <a:solidFill>
                  <a:schemeClr val="tx1"/>
                </a:solidFill>
                <a:cs typeface="+mj-cs"/>
              </a:rPr>
              <a:t>موارد </a:t>
            </a:r>
            <a:r>
              <a:rPr lang="fa-IR" sz="2800" dirty="0" smtClean="0">
                <a:solidFill>
                  <a:schemeClr val="tx1"/>
                </a:solidFill>
                <a:cs typeface="+mj-cs"/>
              </a:rPr>
              <a:t>نه نمونه (نمونه گیری هدفمند بر اساس نیاز و هدف پژوهش</a:t>
            </a:r>
          </a:p>
          <a:p>
            <a:pPr marL="342900" indent="-342900" algn="r" rtl="1">
              <a:buFont typeface="Arial" panose="020B0604020202020204" pitchFamily="34" charset="0"/>
              <a:buChar char="•"/>
              <a:defRPr/>
            </a:pPr>
            <a:r>
              <a:rPr lang="fa-IR" sz="2800" dirty="0" smtClean="0">
                <a:cs typeface="+mj-cs"/>
              </a:rPr>
              <a:t>کل </a:t>
            </a:r>
            <a:r>
              <a:rPr lang="fa-IR" sz="2800" dirty="0">
                <a:cs typeface="+mj-cs"/>
              </a:rPr>
              <a:t>پدیده بررسی می شود.</a:t>
            </a:r>
          </a:p>
          <a:p>
            <a:pPr algn="r" rtl="1">
              <a:defRPr/>
            </a:pPr>
            <a:endParaRPr lang="fa-IR" sz="2800" dirty="0" smtClean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7965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/>
              <a:t>ویژگیهای پژوهش </a:t>
            </a:r>
            <a:r>
              <a:rPr lang="fa-IR" sz="3600" dirty="0" smtClean="0"/>
              <a:t>کیفی (ادامه)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4416" y="1825625"/>
            <a:ext cx="7851648" cy="3733927"/>
          </a:xfrm>
        </p:spPr>
        <p:txBody>
          <a:bodyPr>
            <a:normAutofit fontScale="92500" lnSpcReduction="10000"/>
          </a:bodyPr>
          <a:lstStyle/>
          <a:p>
            <a:pPr algn="r" rtl="1">
              <a:defRPr/>
            </a:pPr>
            <a:r>
              <a:rPr lang="fa-IR" sz="3000" dirty="0" smtClean="0">
                <a:cs typeface="+mj-cs"/>
              </a:rPr>
              <a:t>تفسیر </a:t>
            </a:r>
            <a:r>
              <a:rPr lang="fa-IR" sz="3000" dirty="0">
                <a:cs typeface="+mj-cs"/>
              </a:rPr>
              <a:t>داده ها توسط پژوهشگر</a:t>
            </a:r>
          </a:p>
          <a:p>
            <a:pPr algn="r" rtl="1">
              <a:defRPr/>
            </a:pPr>
            <a:r>
              <a:rPr lang="fa-IR" sz="3000" dirty="0" smtClean="0">
                <a:cs typeface="+mj-cs"/>
              </a:rPr>
              <a:t>سعی </a:t>
            </a:r>
            <a:r>
              <a:rPr lang="fa-IR" sz="3000" dirty="0">
                <a:cs typeface="+mj-cs"/>
              </a:rPr>
              <a:t>در تولید نظریه.</a:t>
            </a:r>
          </a:p>
          <a:p>
            <a:pPr algn="r" rtl="1">
              <a:defRPr/>
            </a:pPr>
            <a:r>
              <a:rPr lang="fa-IR" sz="3000" dirty="0" smtClean="0">
                <a:cs typeface="+mj-cs"/>
              </a:rPr>
              <a:t>رفتار انسان پویا، </a:t>
            </a:r>
            <a:r>
              <a:rPr lang="fa-IR" sz="3000" dirty="0">
                <a:cs typeface="+mj-cs"/>
              </a:rPr>
              <a:t>موقعیتی، اجتماعی و فردی</a:t>
            </a:r>
          </a:p>
          <a:p>
            <a:pPr algn="r" rtl="1">
              <a:defRPr/>
            </a:pPr>
            <a:r>
              <a:rPr lang="fa-IR" sz="3000" dirty="0" smtClean="0">
                <a:cs typeface="+mj-cs"/>
              </a:rPr>
              <a:t>پدیده </a:t>
            </a:r>
            <a:r>
              <a:rPr lang="fa-IR" sz="3000" dirty="0">
                <a:cs typeface="+mj-cs"/>
              </a:rPr>
              <a:t>به صورت عمیق و گسترده بررسی می شود.</a:t>
            </a:r>
          </a:p>
          <a:p>
            <a:pPr algn="r" rtl="1">
              <a:defRPr/>
            </a:pPr>
            <a:r>
              <a:rPr lang="fa-IR" sz="3000" dirty="0" smtClean="0">
                <a:cs typeface="+mj-cs"/>
              </a:rPr>
              <a:t>استفاده </a:t>
            </a:r>
            <a:r>
              <a:rPr lang="fa-IR" sz="3000" dirty="0">
                <a:cs typeface="+mj-cs"/>
              </a:rPr>
              <a:t>از لنز با زاویه باز و </a:t>
            </a:r>
            <a:r>
              <a:rPr lang="fa-IR" sz="3000" dirty="0" smtClean="0">
                <a:cs typeface="+mj-cs"/>
              </a:rPr>
              <a:t>عمیق</a:t>
            </a:r>
          </a:p>
          <a:p>
            <a:pPr algn="r" rtl="1">
              <a:defRPr/>
            </a:pPr>
            <a:r>
              <a:rPr lang="fa-IR" sz="3000" dirty="0">
                <a:cs typeface="+mj-cs"/>
              </a:rPr>
              <a:t>- روش در جریان تحقیق و بر اساس نیاز شکل می </a:t>
            </a:r>
            <a:r>
              <a:rPr lang="fa-IR" sz="3000" dirty="0" smtClean="0">
                <a:cs typeface="+mj-cs"/>
              </a:rPr>
              <a:t>گیرد.</a:t>
            </a:r>
          </a:p>
          <a:p>
            <a:pPr algn="r" rtl="1">
              <a:defRPr/>
            </a:pPr>
            <a:r>
              <a:rPr lang="fa-IR" sz="3000" dirty="0">
                <a:cs typeface="+mj-cs"/>
              </a:rPr>
              <a:t>جمع آوری داده های کیفی ( مصاحبه عمیق، مشاهده  گرمشارکت کننده، یادداشت های میدانی، سئوالهای باز- پاسخ)</a:t>
            </a:r>
            <a:r>
              <a:rPr lang="fa-IR" sz="3000" dirty="0" smtClean="0">
                <a:cs typeface="+mj-cs"/>
              </a:rPr>
              <a:t>.</a:t>
            </a:r>
            <a:endParaRPr lang="fa-IR" sz="3000" dirty="0">
              <a:cs typeface="+mj-cs"/>
            </a:endParaRPr>
          </a:p>
          <a:p>
            <a:pPr marL="0" indent="0" algn="r" rtl="1">
              <a:buNone/>
              <a:defRPr/>
            </a:pP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2128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ctrTitle"/>
          </p:nvPr>
        </p:nvSpPr>
        <p:spPr>
          <a:xfrm>
            <a:off x="2209800" y="265176"/>
            <a:ext cx="7772400" cy="771144"/>
          </a:xfrm>
        </p:spPr>
        <p:txBody>
          <a:bodyPr/>
          <a:lstStyle/>
          <a:p>
            <a:pPr algn="ctr" eaLnBrk="1" hangingPunct="1"/>
            <a:r>
              <a:rPr lang="fa-IR" sz="3600" dirty="0"/>
              <a:t>ادامه پژوهش کیفی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808" y="1280160"/>
            <a:ext cx="8470392" cy="3816096"/>
          </a:xfrm>
        </p:spPr>
        <p:txBody>
          <a:bodyPr rtlCol="0">
            <a:noAutofit/>
          </a:bodyPr>
          <a:lstStyle/>
          <a:p>
            <a:pPr marL="457200" indent="-457200" algn="r" rtl="1">
              <a:buFont typeface="Arial" panose="020B0604020202020204" pitchFamily="34" charset="0"/>
              <a:buChar char="•"/>
              <a:defRPr/>
            </a:pPr>
            <a:r>
              <a:rPr lang="fa-IR" sz="2800" dirty="0" smtClean="0">
                <a:solidFill>
                  <a:schemeClr val="tx1"/>
                </a:solidFill>
                <a:cs typeface="+mj-cs"/>
              </a:rPr>
              <a:t>ماهیت </a:t>
            </a:r>
            <a:r>
              <a:rPr lang="fa-IR" sz="2800" dirty="0">
                <a:solidFill>
                  <a:schemeClr val="tx1"/>
                </a:solidFill>
                <a:cs typeface="+mj-cs"/>
              </a:rPr>
              <a:t>داده: کلمه، شکل، </a:t>
            </a:r>
            <a:r>
              <a:rPr lang="fa-IR" sz="2800" dirty="0" smtClean="0">
                <a:solidFill>
                  <a:schemeClr val="tx1"/>
                </a:solidFill>
                <a:cs typeface="+mj-cs"/>
              </a:rPr>
              <a:t>مقوله</a:t>
            </a:r>
          </a:p>
          <a:p>
            <a:pPr marL="457200" indent="-457200" algn="r" rtl="1">
              <a:buFont typeface="Arial" panose="020B0604020202020204" pitchFamily="34" charset="0"/>
              <a:buChar char="•"/>
              <a:defRPr/>
            </a:pPr>
            <a:r>
              <a:rPr lang="fa-IR" sz="2800" dirty="0">
                <a:solidFill>
                  <a:schemeClr val="tx1"/>
                </a:solidFill>
                <a:cs typeface="+mj-cs"/>
              </a:rPr>
              <a:t>تحلیل داده </a:t>
            </a:r>
            <a:r>
              <a:rPr lang="fa-IR" sz="2800" dirty="0" smtClean="0">
                <a:solidFill>
                  <a:schemeClr val="tx1"/>
                </a:solidFill>
                <a:cs typeface="+mj-cs"/>
              </a:rPr>
              <a:t>ها: </a:t>
            </a:r>
            <a:r>
              <a:rPr lang="fa-IR" sz="2800" dirty="0">
                <a:solidFill>
                  <a:schemeClr val="tx1"/>
                </a:solidFill>
                <a:cs typeface="+mj-cs"/>
              </a:rPr>
              <a:t>استقرایی، جستجو برای الگو ها، مضامین و ویژگی های </a:t>
            </a:r>
            <a:r>
              <a:rPr lang="fa-IR" sz="2800" dirty="0" smtClean="0">
                <a:solidFill>
                  <a:schemeClr val="tx1"/>
                </a:solidFill>
                <a:cs typeface="+mj-cs"/>
              </a:rPr>
              <a:t>کلی</a:t>
            </a:r>
          </a:p>
          <a:p>
            <a:pPr marL="280988" indent="-280988" algn="r" rtl="1">
              <a:buFont typeface="Arial" panose="020B0604020202020204" pitchFamily="34" charset="0"/>
              <a:buChar char="•"/>
              <a:defRPr/>
            </a:pPr>
            <a:r>
              <a:rPr lang="fa-IR" sz="2800" dirty="0" smtClean="0">
                <a:solidFill>
                  <a:schemeClr val="tx1"/>
                </a:solidFill>
                <a:cs typeface="+mj-cs"/>
              </a:rPr>
              <a:t>  یافته </a:t>
            </a:r>
            <a:r>
              <a:rPr lang="fa-IR" sz="2800" dirty="0">
                <a:solidFill>
                  <a:schemeClr val="tx1"/>
                </a:solidFill>
                <a:cs typeface="+mj-cs"/>
              </a:rPr>
              <a:t>ها: ویژه و خاص، بیانگر دیدگاههای افراد درون مطالعه</a:t>
            </a:r>
          </a:p>
          <a:p>
            <a:pPr marL="457200" indent="-457200" algn="r" rtl="1">
              <a:buFont typeface="Arial" panose="020B0604020202020204" pitchFamily="34" charset="0"/>
              <a:buChar char="•"/>
              <a:defRPr/>
            </a:pPr>
            <a:r>
              <a:rPr lang="fa-IR" sz="2800" dirty="0" smtClean="0">
                <a:solidFill>
                  <a:schemeClr val="tx1"/>
                </a:solidFill>
                <a:cs typeface="+mj-cs"/>
              </a:rPr>
              <a:t>  گزارش </a:t>
            </a:r>
            <a:r>
              <a:rPr lang="fa-IR" sz="2800" dirty="0">
                <a:solidFill>
                  <a:schemeClr val="tx1"/>
                </a:solidFill>
                <a:cs typeface="+mj-cs"/>
              </a:rPr>
              <a:t>نهایی </a:t>
            </a:r>
            <a:r>
              <a:rPr lang="fa-IR" sz="2800" dirty="0" smtClean="0">
                <a:solidFill>
                  <a:schemeClr val="tx1"/>
                </a:solidFill>
                <a:cs typeface="+mj-cs"/>
              </a:rPr>
              <a:t>منعطف ،گزارش </a:t>
            </a:r>
            <a:r>
              <a:rPr lang="fa-IR" sz="2800" dirty="0">
                <a:solidFill>
                  <a:schemeClr val="tx1"/>
                </a:solidFill>
                <a:cs typeface="+mj-cs"/>
              </a:rPr>
              <a:t>بیانی یا روایتی با توصیف زمینه و نقل قولهای مستقیم از افراد شرکت کننده در مطالعه</a:t>
            </a:r>
          </a:p>
          <a:p>
            <a:pPr marL="457200" indent="-457200" algn="r" rtl="1">
              <a:buFont typeface="Arial" panose="020B0604020202020204" pitchFamily="34" charset="0"/>
              <a:buChar char="•"/>
              <a:defRPr/>
            </a:pPr>
            <a:r>
              <a:rPr lang="fa-IR" sz="2800" dirty="0" smtClean="0">
                <a:solidFill>
                  <a:schemeClr val="tx1"/>
                </a:solidFill>
                <a:cs typeface="+mj-cs"/>
              </a:rPr>
              <a:t> مفروضه </a:t>
            </a:r>
            <a:r>
              <a:rPr lang="fa-IR" sz="2800" dirty="0">
                <a:solidFill>
                  <a:schemeClr val="tx1"/>
                </a:solidFill>
                <a:cs typeface="+mj-cs"/>
              </a:rPr>
              <a:t>فلسفی ساختن گرایی.</a:t>
            </a:r>
            <a:endParaRPr lang="en-US" sz="2800" dirty="0">
              <a:solidFill>
                <a:schemeClr val="tx1"/>
              </a:solidFill>
              <a:cs typeface="+mj-cs"/>
            </a:endParaRPr>
          </a:p>
          <a:p>
            <a:pPr marL="457200" indent="-457200" algn="r" rtl="1">
              <a:buFont typeface="Arial" panose="020B0604020202020204" pitchFamily="34" charset="0"/>
              <a:buChar char="•"/>
              <a:defRPr/>
            </a:pPr>
            <a:endParaRPr lang="fa-IR" sz="2800" dirty="0">
              <a:solidFill>
                <a:schemeClr val="tx1"/>
              </a:solidFill>
              <a:cs typeface="+mj-cs"/>
            </a:endParaRPr>
          </a:p>
          <a:p>
            <a:pPr marL="457200" indent="-457200" algn="r" rtl="1">
              <a:buFont typeface="Arial" panose="020B0604020202020204" pitchFamily="34" charset="0"/>
              <a:buChar char="•"/>
              <a:defRPr/>
            </a:pPr>
            <a:endParaRPr lang="fa-IR" sz="2800" dirty="0" smtClean="0">
              <a:solidFill>
                <a:schemeClr val="tx1"/>
              </a:solidFill>
              <a:cs typeface="+mj-cs"/>
            </a:endParaRPr>
          </a:p>
          <a:p>
            <a:pPr algn="r" rtl="1">
              <a:buFontTx/>
              <a:buChar char="-"/>
              <a:defRPr/>
            </a:pPr>
            <a:endParaRPr lang="fa-IR" sz="2800" dirty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6994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ctrTitle"/>
          </p:nvPr>
        </p:nvSpPr>
        <p:spPr>
          <a:xfrm>
            <a:off x="2209800" y="-457200"/>
            <a:ext cx="7772400" cy="1752600"/>
          </a:xfrm>
        </p:spPr>
        <p:txBody>
          <a:bodyPr/>
          <a:lstStyle/>
          <a:p>
            <a:pPr algn="ctr" eaLnBrk="1" hangingPunct="1"/>
            <a:r>
              <a:rPr lang="fa-IR" sz="3200" dirty="0"/>
              <a:t>پژوهش کمی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9344" y="1828800"/>
            <a:ext cx="8144256" cy="4145280"/>
          </a:xfrm>
        </p:spPr>
        <p:txBody>
          <a:bodyPr rtlCol="0">
            <a:noAutofit/>
          </a:bodyPr>
          <a:lstStyle/>
          <a:p>
            <a:pPr marL="457200" indent="-457200" algn="r" rtl="1">
              <a:buFont typeface="Arial" panose="020B0604020202020204" pitchFamily="34" charset="0"/>
              <a:buChar char="•"/>
              <a:defRPr/>
            </a:pPr>
            <a:r>
              <a:rPr lang="fa-IR" sz="2800" dirty="0" smtClean="0">
                <a:cs typeface="+mj-cs"/>
              </a:rPr>
              <a:t>روش </a:t>
            </a:r>
            <a:r>
              <a:rPr lang="fa-IR" sz="2800" dirty="0">
                <a:cs typeface="+mj-cs"/>
              </a:rPr>
              <a:t>قیاسی استقرایی آز بالا به پائین و از پائین به بالا</a:t>
            </a:r>
            <a:r>
              <a:rPr lang="fa-IR" sz="2800" dirty="0" smtClean="0">
                <a:cs typeface="+mj-cs"/>
              </a:rPr>
              <a:t>،</a:t>
            </a:r>
          </a:p>
          <a:p>
            <a:pPr marL="457200" indent="-457200" algn="r" rtl="1">
              <a:buFont typeface="Arial" panose="020B0604020202020204" pitchFamily="34" charset="0"/>
              <a:buChar char="•"/>
              <a:defRPr/>
            </a:pPr>
            <a:r>
              <a:rPr lang="fa-IR" sz="2800" dirty="0" smtClean="0">
                <a:cs typeface="+mj-cs"/>
              </a:rPr>
              <a:t> </a:t>
            </a:r>
            <a:r>
              <a:rPr lang="fa-IR" sz="2800" dirty="0">
                <a:cs typeface="+mj-cs"/>
              </a:rPr>
              <a:t>آزمودن فرضیه ها و نظریه با </a:t>
            </a:r>
            <a:r>
              <a:rPr lang="fa-IR" sz="2800" dirty="0" smtClean="0">
                <a:cs typeface="+mj-cs"/>
              </a:rPr>
              <a:t>استفاده از داده </a:t>
            </a:r>
            <a:r>
              <a:rPr lang="fa-IR" sz="2800" dirty="0">
                <a:cs typeface="+mj-cs"/>
              </a:rPr>
              <a:t>ها </a:t>
            </a:r>
          </a:p>
          <a:p>
            <a:pPr marL="457200" indent="-457200" algn="r" rtl="1">
              <a:buFont typeface="Arial" panose="020B0604020202020204" pitchFamily="34" charset="0"/>
              <a:buChar char="•"/>
              <a:defRPr/>
            </a:pPr>
            <a:r>
              <a:rPr lang="fa-IR" sz="2800" dirty="0" smtClean="0">
                <a:cs typeface="+mj-cs"/>
              </a:rPr>
              <a:t>رفتار </a:t>
            </a:r>
            <a:r>
              <a:rPr lang="fa-IR" sz="2800" dirty="0">
                <a:cs typeface="+mj-cs"/>
              </a:rPr>
              <a:t>انسان منظم و قابل پیش بینی</a:t>
            </a:r>
          </a:p>
          <a:p>
            <a:pPr marL="457200" indent="-457200" algn="r" rtl="1">
              <a:buFont typeface="Arial" panose="020B0604020202020204" pitchFamily="34" charset="0"/>
              <a:buChar char="•"/>
              <a:defRPr/>
            </a:pPr>
            <a:r>
              <a:rPr lang="fa-IR" sz="2800" dirty="0" smtClean="0">
                <a:cs typeface="+mj-cs"/>
              </a:rPr>
              <a:t>هدف </a:t>
            </a:r>
            <a:r>
              <a:rPr lang="fa-IR" sz="2800" dirty="0">
                <a:cs typeface="+mj-cs"/>
              </a:rPr>
              <a:t>پژوهش توصیف، تبین و پیش بینی </a:t>
            </a:r>
          </a:p>
          <a:p>
            <a:pPr marL="457200" indent="-457200" algn="r" rtl="1">
              <a:buFont typeface="Arial" panose="020B0604020202020204" pitchFamily="34" charset="0"/>
              <a:buChar char="•"/>
              <a:defRPr/>
            </a:pPr>
            <a:r>
              <a:rPr lang="fa-IR" sz="2800" dirty="0" smtClean="0">
                <a:cs typeface="+mj-cs"/>
              </a:rPr>
              <a:t>استفاده </a:t>
            </a:r>
            <a:r>
              <a:rPr lang="fa-IR" sz="2800" dirty="0">
                <a:cs typeface="+mj-cs"/>
              </a:rPr>
              <a:t>از لنز با زاویه محدود، آزمودن فرضیه های خاص</a:t>
            </a:r>
          </a:p>
          <a:p>
            <a:pPr marL="457200" indent="-457200" algn="r" rtl="1">
              <a:buFont typeface="Arial" panose="020B0604020202020204" pitchFamily="34" charset="0"/>
              <a:buChar char="•"/>
              <a:defRPr/>
            </a:pPr>
            <a:r>
              <a:rPr lang="fa-IR" sz="2800" dirty="0" smtClean="0">
                <a:cs typeface="+mj-cs"/>
              </a:rPr>
              <a:t>تلاش </a:t>
            </a:r>
            <a:r>
              <a:rPr lang="fa-IR" sz="2800" dirty="0">
                <a:cs typeface="+mj-cs"/>
              </a:rPr>
              <a:t>برای مطالعه رفتار در شرایط کنترل شده</a:t>
            </a:r>
          </a:p>
          <a:p>
            <a:pPr marL="457200" indent="-457200" algn="r" rtl="1">
              <a:buFont typeface="Arial" panose="020B0604020202020204" pitchFamily="34" charset="0"/>
              <a:buChar char="•"/>
              <a:defRPr/>
            </a:pPr>
            <a:r>
              <a:rPr lang="fa-IR" sz="2800" dirty="0" smtClean="0">
                <a:cs typeface="+mj-cs"/>
              </a:rPr>
              <a:t>مطالعه </a:t>
            </a:r>
            <a:r>
              <a:rPr lang="fa-IR" sz="2800" dirty="0">
                <a:cs typeface="+mj-cs"/>
              </a:rPr>
              <a:t>عینی </a:t>
            </a:r>
            <a:endParaRPr lang="fa-IR" sz="2800" dirty="0" smtClean="0">
              <a:cs typeface="+mj-cs"/>
            </a:endParaRPr>
          </a:p>
          <a:p>
            <a:pPr marL="457200" indent="-457200" algn="r" rtl="1">
              <a:buFont typeface="Arial" panose="020B0604020202020204" pitchFamily="34" charset="0"/>
              <a:buChar char="•"/>
              <a:defRPr/>
            </a:pPr>
            <a:r>
              <a:rPr lang="fa-IR" sz="2800" dirty="0" smtClean="0">
                <a:cs typeface="+mj-cs"/>
              </a:rPr>
              <a:t>ابزار دقیق</a:t>
            </a:r>
            <a:endParaRPr lang="fa-IR" sz="2800" dirty="0">
              <a:cs typeface="+mj-cs"/>
            </a:endParaRPr>
          </a:p>
          <a:p>
            <a:pPr algn="r" rtl="1">
              <a:defRPr/>
            </a:pPr>
            <a:r>
              <a:rPr lang="fa-IR" sz="2800" dirty="0" smtClean="0">
                <a:cs typeface="+mj-cs"/>
              </a:rPr>
              <a:t>-</a:t>
            </a:r>
            <a:endParaRPr lang="en-US" sz="2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367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/>
              <a:t>پژوهش کمی(ادامه)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712" y="1825625"/>
            <a:ext cx="7888224" cy="3392551"/>
          </a:xfrm>
        </p:spPr>
        <p:txBody>
          <a:bodyPr/>
          <a:lstStyle/>
          <a:p>
            <a:pPr algn="r" rtl="1">
              <a:defRPr/>
            </a:pPr>
            <a:r>
              <a:rPr lang="fa-IR" dirty="0"/>
              <a:t>جمع آوری داده های کمی براساس ابزارهای ساختار </a:t>
            </a:r>
            <a:r>
              <a:rPr lang="fa-IR" dirty="0" smtClean="0"/>
              <a:t>یافته</a:t>
            </a:r>
          </a:p>
          <a:p>
            <a:pPr marL="0" indent="0" algn="r" rtl="1">
              <a:buNone/>
              <a:defRPr/>
            </a:pPr>
            <a:r>
              <a:rPr lang="fa-IR" dirty="0"/>
              <a:t> </a:t>
            </a:r>
            <a:r>
              <a:rPr lang="fa-IR" dirty="0" smtClean="0"/>
              <a:t>     </a:t>
            </a:r>
            <a:r>
              <a:rPr lang="fa-IR" dirty="0"/>
              <a:t>و روا (سوال های بسته- پاسخ، مقیاس درجه بندی) </a:t>
            </a:r>
          </a:p>
          <a:p>
            <a:pPr algn="r" rtl="1">
              <a:defRPr/>
            </a:pPr>
            <a:r>
              <a:rPr lang="fa-IR" dirty="0"/>
              <a:t> جمع آوری داده ها در مورد </a:t>
            </a:r>
            <a:r>
              <a:rPr lang="fa-IR" dirty="0" smtClean="0"/>
              <a:t>متغیرهای مطالعه</a:t>
            </a:r>
          </a:p>
          <a:p>
            <a:pPr algn="r" rtl="1">
              <a:defRPr/>
            </a:pPr>
            <a:r>
              <a:rPr lang="fa-IR" dirty="0"/>
              <a:t>نمونه گیری دقیق و انتخاب نمونه معرف</a:t>
            </a:r>
          </a:p>
          <a:p>
            <a:pPr algn="r" rtl="1">
              <a:defRPr/>
            </a:pPr>
            <a:r>
              <a:rPr lang="fa-IR" dirty="0"/>
              <a:t>- تحلیل داده ها با استفاده از </a:t>
            </a:r>
            <a:r>
              <a:rPr lang="fa-IR" dirty="0" smtClean="0"/>
              <a:t>روش های </a:t>
            </a:r>
            <a:r>
              <a:rPr lang="fa-IR" dirty="0"/>
              <a:t>آماری</a:t>
            </a:r>
          </a:p>
          <a:p>
            <a:pPr algn="r" rtl="1">
              <a:defRPr/>
            </a:pPr>
            <a:r>
              <a:rPr lang="fa-IR" dirty="0"/>
              <a:t>- یافته قابل تعیمیم به جامعه مورد نظر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0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/>
              <a:t>پژوهش کمی(ادامه)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8528" y="1825625"/>
            <a:ext cx="8692896" cy="2782951"/>
          </a:xfrm>
        </p:spPr>
        <p:txBody>
          <a:bodyPr/>
          <a:lstStyle/>
          <a:p>
            <a:pPr algn="r" rtl="1">
              <a:defRPr/>
            </a:pPr>
            <a:r>
              <a:rPr lang="fa-IR" dirty="0">
                <a:cs typeface="+mj-cs"/>
              </a:rPr>
              <a:t>گزارش نهایی ساختار مشخص (انعطاف نا پذیر) : مقدمه، پیشینه و نظریه، روشها، نتایج و بحث</a:t>
            </a:r>
          </a:p>
          <a:p>
            <a:pPr algn="r" rtl="1">
              <a:defRPr/>
            </a:pPr>
            <a:r>
              <a:rPr lang="fa-IR" dirty="0">
                <a:cs typeface="+mj-cs"/>
              </a:rPr>
              <a:t>-  گزارش نهایی آماری استفاده از همبستگی، مقایسه میانگین ها، و معنی داری آماری</a:t>
            </a:r>
          </a:p>
          <a:p>
            <a:pPr algn="r" rtl="1">
              <a:defRPr/>
            </a:pPr>
            <a:r>
              <a:rPr lang="fa-IR" dirty="0">
                <a:cs typeface="+mj-cs"/>
              </a:rPr>
              <a:t>- مفروضه فلسفی اثبات گرایی و پسااثباتگرایی (علیت پذیری، تقلیل گرایی، مشاهده و اندازه گیری تجربی ، تائید یا رد نظریه)</a:t>
            </a: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9811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8512"/>
            <a:ext cx="10515600" cy="1226326"/>
          </a:xfrm>
        </p:spPr>
        <p:txBody>
          <a:bodyPr>
            <a:normAutofit/>
          </a:bodyPr>
          <a:lstStyle/>
          <a:p>
            <a:pPr algn="ctr"/>
            <a:r>
              <a:rPr lang="fa-IR" altLang="en-US" sz="3600" b="1" dirty="0"/>
              <a:t>روش </a:t>
            </a:r>
            <a:r>
              <a:rPr lang="fa-IR" altLang="en-US" sz="3600" b="1" dirty="0" smtClean="0"/>
              <a:t>اکتشافی </a:t>
            </a:r>
            <a:r>
              <a:rPr lang="fa-IR" altLang="en-US" b="1" dirty="0"/>
              <a:t/>
            </a:r>
            <a:br>
              <a:rPr lang="fa-IR" altLang="en-US" b="1" dirty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94688" y="2274838"/>
            <a:ext cx="85587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fa-IR" sz="2800" b="1" dirty="0" smtClean="0">
                <a:cs typeface="+mj-cs"/>
              </a:rPr>
              <a:t>1</a:t>
            </a:r>
            <a:r>
              <a:rPr lang="fa-IR" sz="2800" b="1" dirty="0">
                <a:cs typeface="+mj-cs"/>
              </a:rPr>
              <a:t>) </a:t>
            </a:r>
            <a:r>
              <a:rPr lang="fa-IR" sz="2800" dirty="0" smtClean="0">
                <a:cs typeface="+mj-cs"/>
              </a:rPr>
              <a:t>پژوهشگر </a:t>
            </a:r>
            <a:r>
              <a:rPr lang="fa-IR" sz="2800" dirty="0">
                <a:cs typeface="+mj-cs"/>
              </a:rPr>
              <a:t>با مشاهده شروع می </a:t>
            </a:r>
            <a:r>
              <a:rPr lang="fa-IR" sz="2800" dirty="0" smtClean="0">
                <a:cs typeface="+mj-cs"/>
              </a:rPr>
              <a:t>کند</a:t>
            </a:r>
            <a:r>
              <a:rPr lang="fa-IR" sz="2800" dirty="0">
                <a:cs typeface="+mj-cs"/>
              </a:rPr>
              <a:t>، </a:t>
            </a:r>
          </a:p>
          <a:p>
            <a:pPr algn="r" rtl="1">
              <a:defRPr/>
            </a:pPr>
            <a:r>
              <a:rPr lang="fa-IR" sz="2800" dirty="0">
                <a:cs typeface="+mj-cs"/>
              </a:rPr>
              <a:t>2) مشاهده ها را بررسی کرده و الگو ها و مدلها را در داده ها جستجو می کنند (مثلاً بیان چی دارد اتقاق می افتد</a:t>
            </a:r>
            <a:r>
              <a:rPr lang="fa-IR" sz="2800" dirty="0" smtClean="0">
                <a:cs typeface="+mj-cs"/>
              </a:rPr>
              <a:t>).</a:t>
            </a:r>
          </a:p>
          <a:p>
            <a:pPr algn="r" rtl="1">
              <a:defRPr/>
            </a:pPr>
            <a:r>
              <a:rPr lang="fa-IR" sz="2800" dirty="0" smtClean="0">
                <a:cs typeface="+mj-cs"/>
              </a:rPr>
              <a:t> 3</a:t>
            </a:r>
            <a:r>
              <a:rPr lang="fa-IR" sz="2800" dirty="0">
                <a:cs typeface="+mj-cs"/>
              </a:rPr>
              <a:t>) </a:t>
            </a:r>
            <a:r>
              <a:rPr lang="fa-IR" sz="2800" dirty="0" smtClean="0">
                <a:cs typeface="+mj-cs"/>
              </a:rPr>
              <a:t>پژوهشگر </a:t>
            </a:r>
            <a:r>
              <a:rPr lang="fa-IR" sz="2800" dirty="0">
                <a:cs typeface="+mj-cs"/>
              </a:rPr>
              <a:t>یک نتیجه گیری اولیه یا تعمیم در مورد الگوی ایجاد شده یا چگونه جنبه های خاصی از دنیای پیرامون عمل می کند به عمل می آورد. </a:t>
            </a:r>
            <a:endParaRPr lang="en-US" sz="2800" dirty="0">
              <a:cs typeface="+mj-cs"/>
            </a:endParaRPr>
          </a:p>
          <a:p>
            <a:pPr marL="457200" indent="-457200" algn="r" rtl="1">
              <a:buFont typeface="Arial" panose="020B0604020202020204" pitchFamily="34" charset="0"/>
              <a:buChar char="•"/>
              <a:defRPr/>
            </a:pPr>
            <a:r>
              <a:rPr lang="fa-IR" sz="2800" dirty="0">
                <a:cs typeface="+mj-cs"/>
              </a:rPr>
              <a:t>روش اکتشافی را می توان رویکرد پائین – بالا  نامید، </a:t>
            </a:r>
            <a:r>
              <a:rPr lang="fa-IR" sz="2800" dirty="0" smtClean="0">
                <a:cs typeface="+mj-cs"/>
              </a:rPr>
              <a:t>گاه </a:t>
            </a:r>
            <a:r>
              <a:rPr lang="fa-IR" sz="2800" dirty="0">
                <a:cs typeface="+mj-cs"/>
              </a:rPr>
              <a:t>روش استقرایی گفته می شود، چون از جزء به کل می رود.</a:t>
            </a:r>
          </a:p>
        </p:txBody>
      </p:sp>
    </p:spTree>
    <p:extLst>
      <p:ext uri="{BB962C8B-B14F-4D97-AF65-F5344CB8AC3E}">
        <p14:creationId xmlns:p14="http://schemas.microsoft.com/office/powerpoint/2010/main" val="274811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itle 1"/>
          <p:cNvSpPr>
            <a:spLocks noGrp="1"/>
          </p:cNvSpPr>
          <p:nvPr>
            <p:ph type="ctrTitle"/>
          </p:nvPr>
        </p:nvSpPr>
        <p:spPr>
          <a:xfrm>
            <a:off x="2209800" y="457200"/>
            <a:ext cx="7772400" cy="685800"/>
          </a:xfrm>
        </p:spPr>
        <p:txBody>
          <a:bodyPr/>
          <a:lstStyle/>
          <a:p>
            <a:r>
              <a:rPr lang="fa-IR" altLang="en-US" sz="2800" b="1"/>
              <a:t>روش اکتشافی </a:t>
            </a:r>
            <a:endParaRPr lang="en-US" altLang="en-US" sz="2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3040" y="1600200"/>
            <a:ext cx="7833360" cy="4038600"/>
          </a:xfrm>
        </p:spPr>
        <p:txBody>
          <a:bodyPr>
            <a:noAutofit/>
          </a:bodyPr>
          <a:lstStyle/>
          <a:p>
            <a:pPr marL="457200" indent="-457200" algn="r" rtl="1">
              <a:buFont typeface="Arial" panose="020B0604020202020204" pitchFamily="34" charset="0"/>
              <a:buChar char="•"/>
              <a:defRPr/>
            </a:pPr>
            <a:r>
              <a:rPr lang="fa-IR" sz="2800" dirty="0">
                <a:cs typeface="+mj-cs"/>
              </a:rPr>
              <a:t>روش اکتشافی رویکرد تولید- فرضبه یا فرضیه سازی است. </a:t>
            </a:r>
          </a:p>
          <a:p>
            <a:pPr marL="457200" indent="-457200" algn="r" rtl="1">
              <a:buFont typeface="Arial" panose="020B0604020202020204" pitchFamily="34" charset="0"/>
              <a:buChar char="•"/>
              <a:defRPr/>
            </a:pPr>
            <a:r>
              <a:rPr lang="fa-IR" sz="2800" dirty="0" smtClean="0">
                <a:cs typeface="+mj-cs"/>
              </a:rPr>
              <a:t>از </a:t>
            </a:r>
            <a:r>
              <a:rPr lang="fa-IR" sz="2800" dirty="0">
                <a:cs typeface="+mj-cs"/>
              </a:rPr>
              <a:t>"منطق کشف" پیروی می کند </a:t>
            </a:r>
            <a:endParaRPr lang="en-US" sz="2800" dirty="0">
              <a:cs typeface="+mj-cs"/>
            </a:endParaRPr>
          </a:p>
          <a:p>
            <a:pPr marL="457200" indent="-457200" algn="r" rtl="1">
              <a:buFont typeface="Arial" panose="020B0604020202020204" pitchFamily="34" charset="0"/>
              <a:buChar char="•"/>
              <a:defRPr/>
            </a:pPr>
            <a:r>
              <a:rPr lang="fa-IR" sz="2800" dirty="0" smtClean="0">
                <a:cs typeface="+mj-cs"/>
              </a:rPr>
              <a:t>پژوهشگر </a:t>
            </a:r>
            <a:r>
              <a:rPr lang="fa-IR" sz="2800" dirty="0">
                <a:cs typeface="+mj-cs"/>
              </a:rPr>
              <a:t>به دنیای پیرامون خود توجه می کند</a:t>
            </a:r>
            <a:r>
              <a:rPr lang="fa-IR" sz="2800" dirty="0" smtClean="0">
                <a:cs typeface="+mj-cs"/>
              </a:rPr>
              <a:t>، </a:t>
            </a:r>
            <a:r>
              <a:rPr lang="fa-IR" sz="2800" dirty="0">
                <a:cs typeface="+mj-cs"/>
              </a:rPr>
              <a:t>سعی می کند </a:t>
            </a:r>
            <a:r>
              <a:rPr lang="fa-IR" sz="2800" dirty="0" smtClean="0">
                <a:cs typeface="+mj-cs"/>
              </a:rPr>
              <a:t>ایده </a:t>
            </a:r>
            <a:r>
              <a:rPr lang="fa-IR" sz="2800" dirty="0">
                <a:cs typeface="+mj-cs"/>
              </a:rPr>
              <a:t>هایی را خلق کرده و نظریه هایی در مورد چگونگی عمل در دنیای پیرامون تدوین کند.  </a:t>
            </a:r>
          </a:p>
          <a:p>
            <a:pPr marL="457200" indent="-457200" algn="r" rtl="1">
              <a:buFont typeface="Arial" panose="020B0604020202020204" pitchFamily="34" charset="0"/>
              <a:buChar char="•"/>
              <a:defRPr/>
            </a:pPr>
            <a:r>
              <a:rPr lang="fa-IR" sz="2800" dirty="0" smtClean="0">
                <a:cs typeface="+mj-cs"/>
              </a:rPr>
              <a:t>روش </a:t>
            </a:r>
            <a:r>
              <a:rPr lang="fa-IR" sz="2800" dirty="0">
                <a:cs typeface="+mj-cs"/>
              </a:rPr>
              <a:t>اکتشافی رویکرد سنتی آزمون- نظریه است.</a:t>
            </a:r>
          </a:p>
          <a:p>
            <a:pPr marL="457200" indent="-457200" algn="r" rtl="1">
              <a:buFont typeface="Arial" panose="020B0604020202020204" pitchFamily="34" charset="0"/>
              <a:buChar char="•"/>
              <a:defRPr/>
            </a:pPr>
            <a:r>
              <a:rPr lang="fa-IR" sz="2800" dirty="0" smtClean="0">
                <a:cs typeface="+mj-cs"/>
              </a:rPr>
              <a:t>از </a:t>
            </a:r>
            <a:r>
              <a:rPr lang="fa-IR" sz="2800" dirty="0">
                <a:cs typeface="+mj-cs"/>
              </a:rPr>
              <a:t>"منطق توجیه پذیری» پیروی می کند، همیشه نظریه ها و فرضیه های خود را با داده های جدید آزمون می کند تا مشخص شود که توجیه کننده هستند یا نه                                                                     </a:t>
            </a:r>
            <a:endParaRPr lang="en-US" sz="2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8331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علم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علم فرایند </a:t>
            </a:r>
            <a:r>
              <a:rPr lang="fa-IR" b="1" dirty="0"/>
              <a:t>تولید دانش </a:t>
            </a:r>
            <a:r>
              <a:rPr lang="fa-IR" dirty="0"/>
              <a:t>است</a:t>
            </a:r>
            <a:r>
              <a:rPr lang="fa-IR" dirty="0" smtClean="0"/>
              <a:t>.</a:t>
            </a:r>
          </a:p>
          <a:p>
            <a:pPr algn="r" rtl="1"/>
            <a:r>
              <a:rPr lang="fa-IR" dirty="0" smtClean="0"/>
              <a:t> </a:t>
            </a:r>
            <a:r>
              <a:rPr lang="fa-IR" dirty="0"/>
              <a:t>این فرایند به انجام مشاهده­های دقیق پدیده­ها و </a:t>
            </a:r>
            <a:r>
              <a:rPr lang="fa-IR" b="1" dirty="0"/>
              <a:t>ابداع نظریه­ها </a:t>
            </a:r>
            <a:r>
              <a:rPr lang="fa-IR" dirty="0"/>
              <a:t>برای معنی دادن به مشاهده­ها بستگی دارد</a:t>
            </a:r>
            <a:r>
              <a:rPr lang="fa-IR" dirty="0" smtClean="0"/>
              <a:t>.</a:t>
            </a:r>
          </a:p>
          <a:p>
            <a:pPr algn="r" rtl="1"/>
            <a:r>
              <a:rPr lang="fa-IR" dirty="0" smtClean="0"/>
              <a:t> </a:t>
            </a:r>
            <a:r>
              <a:rPr lang="fa-IR" b="1" dirty="0"/>
              <a:t>تغییر</a:t>
            </a:r>
            <a:r>
              <a:rPr lang="fa-IR" dirty="0"/>
              <a:t> در دانش اجتناب ناپذیر </a:t>
            </a:r>
            <a:r>
              <a:rPr lang="fa-IR" dirty="0" smtClean="0"/>
              <a:t>است، </a:t>
            </a:r>
            <a:r>
              <a:rPr lang="fa-IR" dirty="0"/>
              <a:t>مشاهده­های جدید ممکن است نظریه­های غالب را به چالش بکشند.</a:t>
            </a:r>
            <a:r>
              <a:rPr lang="fa-IR" b="1" dirty="0"/>
              <a:t> </a:t>
            </a:r>
            <a:endParaRPr lang="fa-IR" b="1" dirty="0" smtClean="0"/>
          </a:p>
          <a:p>
            <a:pPr algn="r" rtl="1"/>
            <a:r>
              <a:rPr lang="fa-IR" dirty="0" smtClean="0"/>
              <a:t>در </a:t>
            </a:r>
            <a:r>
              <a:rPr lang="fa-IR" dirty="0"/>
              <a:t>علم، </a:t>
            </a:r>
            <a:r>
              <a:rPr lang="fa-IR" b="1" dirty="0"/>
              <a:t>آزمودن، بهبود و گاه کنار نهادن نظریه­ها</a:t>
            </a:r>
            <a:r>
              <a:rPr lang="fa-IR" dirty="0"/>
              <a:t>، چه نظریه جدید و چه قدیم، همیشه ادامه دارد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87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2912" y="1640910"/>
            <a:ext cx="7638288" cy="3281819"/>
          </a:xfrm>
        </p:spPr>
        <p:txBody>
          <a:bodyPr>
            <a:normAutofit/>
          </a:bodyPr>
          <a:lstStyle/>
          <a:p>
            <a:pPr marL="457200" indent="-457200" algn="r" rtl="1">
              <a:buFont typeface="Arial" panose="020B0604020202020204" pitchFamily="34" charset="0"/>
              <a:buChar char="•"/>
              <a:defRPr/>
            </a:pPr>
            <a:r>
              <a:rPr lang="fa-IR" sz="2800" dirty="0">
                <a:cs typeface="+mj-cs"/>
              </a:rPr>
              <a:t>دانش تازه با استفاده از روش اکتشافی یا استقرایی خلق می شود .</a:t>
            </a:r>
          </a:p>
          <a:p>
            <a:pPr marL="457200" indent="-457200" algn="r" rtl="1">
              <a:buFont typeface="Arial" panose="020B0604020202020204" pitchFamily="34" charset="0"/>
              <a:buChar char="•"/>
              <a:defRPr/>
            </a:pPr>
            <a:r>
              <a:rPr lang="fa-IR" sz="2800" dirty="0">
                <a:cs typeface="+mj-cs"/>
              </a:rPr>
              <a:t>دانش اولیه با استفاده از روش تائیدی یا قیاسی مورد آزمون قرارمی گیرد تا صحت آن مشخص گردد. </a:t>
            </a:r>
          </a:p>
          <a:p>
            <a:pPr marL="457200" indent="-457200" algn="r" rtl="1">
              <a:buFont typeface="Arial" panose="020B0604020202020204" pitchFamily="34" charset="0"/>
              <a:buChar char="•"/>
              <a:defRPr/>
            </a:pPr>
            <a:r>
              <a:rPr lang="fa-IR" sz="2800" dirty="0">
                <a:cs typeface="+mj-cs"/>
              </a:rPr>
              <a:t>بطور کلی می توان گفت که : روش علمی اکتشافی بر </a:t>
            </a:r>
            <a:r>
              <a:rPr lang="fa-IR" sz="2800" b="1" dirty="0">
                <a:cs typeface="+mj-cs"/>
              </a:rPr>
              <a:t>کشف، تولید و ساخت نظریه</a:t>
            </a:r>
            <a:r>
              <a:rPr lang="fa-IR" sz="2800" dirty="0">
                <a:cs typeface="+mj-cs"/>
              </a:rPr>
              <a:t> تمرکز دارد و روش علمی تائیدی بر </a:t>
            </a:r>
            <a:r>
              <a:rPr lang="fa-IR" sz="2800" b="1" dirty="0">
                <a:cs typeface="+mj-cs"/>
              </a:rPr>
              <a:t>آزمون کردن و توجیه نظریه </a:t>
            </a:r>
            <a:r>
              <a:rPr lang="fa-IR" sz="2800" dirty="0">
                <a:cs typeface="+mj-cs"/>
              </a:rPr>
              <a:t>تاکید دارد.</a:t>
            </a:r>
            <a:endParaRPr lang="en-US" sz="2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4377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/>
              <a:t>روش تاییدی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13099"/>
            <a:ext cx="9964455" cy="4351338"/>
          </a:xfrm>
        </p:spPr>
        <p:txBody>
          <a:bodyPr/>
          <a:lstStyle/>
          <a:p>
            <a:pPr marL="0" indent="0" algn="r">
              <a:buNone/>
              <a:defRPr/>
            </a:pPr>
            <a:r>
              <a:rPr lang="fa-IR" b="1" dirty="0"/>
              <a:t>1</a:t>
            </a:r>
            <a:r>
              <a:rPr lang="fa-IR" b="1" dirty="0" smtClean="0"/>
              <a:t>) </a:t>
            </a:r>
            <a:r>
              <a:rPr lang="fa-IR" dirty="0">
                <a:cs typeface="+mj-cs"/>
              </a:rPr>
              <a:t>پژوهشگر یک فرضیه، اغلب بر اساس نظریه موجود تدوین می کند(مثلاً تبیین </a:t>
            </a:r>
            <a:r>
              <a:rPr lang="fa-IR" dirty="0" smtClean="0">
                <a:cs typeface="+mj-cs"/>
              </a:rPr>
              <a:t>های علمی </a:t>
            </a:r>
            <a:r>
              <a:rPr lang="fa-IR" dirty="0">
                <a:cs typeface="+mj-cs"/>
              </a:rPr>
              <a:t>موجود)، </a:t>
            </a:r>
            <a:endParaRPr lang="fa-IR" dirty="0" smtClean="0">
              <a:cs typeface="+mj-cs"/>
            </a:endParaRPr>
          </a:p>
          <a:p>
            <a:pPr marL="0" indent="0" algn="r">
              <a:buNone/>
              <a:defRPr/>
            </a:pPr>
            <a:r>
              <a:rPr lang="fa-IR" dirty="0" smtClean="0">
                <a:cs typeface="+mj-cs"/>
              </a:rPr>
              <a:t>2</a:t>
            </a:r>
            <a:r>
              <a:rPr lang="fa-IR" dirty="0">
                <a:cs typeface="+mj-cs"/>
              </a:rPr>
              <a:t>) برای آزمودن تجربی فرضیه داده هایی را جمع آوری می </a:t>
            </a:r>
            <a:r>
              <a:rPr lang="fa-IR" dirty="0" smtClean="0">
                <a:cs typeface="+mj-cs"/>
              </a:rPr>
              <a:t>کند. </a:t>
            </a:r>
          </a:p>
          <a:p>
            <a:pPr marL="0" indent="0" algn="r">
              <a:buNone/>
              <a:defRPr/>
            </a:pPr>
            <a:r>
              <a:rPr lang="fa-IR" dirty="0" smtClean="0">
                <a:cs typeface="+mj-cs"/>
              </a:rPr>
              <a:t>3) </a:t>
            </a:r>
            <a:r>
              <a:rPr lang="fa-IR" dirty="0">
                <a:cs typeface="+mj-cs"/>
              </a:rPr>
              <a:t>بر اساس داده ها تصمیم می گیرد که به صورت آزمایشی فرضیه ها را رد یا </a:t>
            </a:r>
            <a:r>
              <a:rPr lang="fa-IR" dirty="0" smtClean="0">
                <a:cs typeface="+mj-cs"/>
              </a:rPr>
              <a:t>بپذیرد.</a:t>
            </a:r>
          </a:p>
          <a:p>
            <a:pPr algn="r" rtl="1">
              <a:defRPr/>
            </a:pPr>
            <a:r>
              <a:rPr lang="fa-IR" dirty="0" smtClean="0">
                <a:cs typeface="+mj-cs"/>
              </a:rPr>
              <a:t>روش </a:t>
            </a:r>
            <a:r>
              <a:rPr lang="fa-IR" dirty="0">
                <a:cs typeface="+mj-cs"/>
              </a:rPr>
              <a:t>تائیدی را می توان رویکرد  بالا- پائین نامید، </a:t>
            </a:r>
            <a:endParaRPr lang="fa-IR" dirty="0" smtClean="0">
              <a:cs typeface="+mj-cs"/>
            </a:endParaRPr>
          </a:p>
          <a:p>
            <a:pPr algn="r" rtl="1">
              <a:defRPr/>
            </a:pPr>
            <a:r>
              <a:rPr lang="fa-IR" dirty="0" smtClean="0">
                <a:cs typeface="+mj-cs"/>
              </a:rPr>
              <a:t>با </a:t>
            </a:r>
            <a:r>
              <a:rPr lang="fa-IR" dirty="0">
                <a:cs typeface="+mj-cs"/>
              </a:rPr>
              <a:t>یک نظریه کلی شروع و با داده ها مورد آزمون قرار می گیرد (حرکت از نظریه به فرضیه و داده). </a:t>
            </a:r>
            <a:endParaRPr lang="fa-IR" dirty="0" smtClean="0">
              <a:cs typeface="+mj-cs"/>
            </a:endParaRPr>
          </a:p>
          <a:p>
            <a:pPr algn="r" rtl="1">
              <a:defRPr/>
            </a:pPr>
            <a:r>
              <a:rPr lang="fa-IR" dirty="0" smtClean="0">
                <a:cs typeface="+mj-cs"/>
              </a:rPr>
              <a:t>گاه </a:t>
            </a:r>
            <a:r>
              <a:rPr lang="fa-IR" dirty="0">
                <a:cs typeface="+mj-cs"/>
              </a:rPr>
              <a:t>روش قیاسی می گویند ، زیرا از کل به جزء حرکت می کنند.</a:t>
            </a:r>
            <a:endParaRPr lang="en-US" dirty="0">
              <a:cs typeface="+mj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91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0864" y="609600"/>
            <a:ext cx="7498080" cy="4648200"/>
          </a:xfrm>
        </p:spPr>
        <p:txBody>
          <a:bodyPr/>
          <a:lstStyle/>
          <a:p>
            <a:pPr marL="457200" indent="-457200" algn="r" rtl="1">
              <a:buFont typeface="Arial" panose="020B0604020202020204" pitchFamily="34" charset="0"/>
              <a:buChar char="•"/>
              <a:defRPr/>
            </a:pPr>
            <a:r>
              <a:rPr lang="fa-IR" sz="2800" dirty="0">
                <a:cs typeface="+mj-cs"/>
              </a:rPr>
              <a:t>مهم است که بخاطر داشته باشیم که پژوهشگران در عمل از این دو روش استفاده می کنند. </a:t>
            </a:r>
          </a:p>
          <a:p>
            <a:pPr marL="457200" indent="-457200" algn="r" rtl="1">
              <a:buFont typeface="Arial" panose="020B0604020202020204" pitchFamily="34" charset="0"/>
              <a:buChar char="•"/>
              <a:defRPr/>
            </a:pPr>
            <a:r>
              <a:rPr lang="fa-IR" sz="2800" dirty="0">
                <a:cs typeface="+mj-cs"/>
              </a:rPr>
              <a:t>استفاده از روش علمی از یک فرایند چرخشی پیروی می کنند. </a:t>
            </a:r>
          </a:p>
          <a:p>
            <a:pPr marL="457200" indent="-457200" algn="r" rtl="1">
              <a:buFont typeface="Arial" panose="020B0604020202020204" pitchFamily="34" charset="0"/>
              <a:buChar char="•"/>
              <a:defRPr/>
            </a:pPr>
            <a:r>
              <a:rPr lang="fa-IR" sz="2800" dirty="0">
                <a:cs typeface="+mj-cs"/>
              </a:rPr>
              <a:t>یک پژوهشگر ممکن است بر فرایند </a:t>
            </a:r>
            <a:r>
              <a:rPr lang="fa-IR" sz="2800" b="1" dirty="0">
                <a:cs typeface="+mj-cs"/>
              </a:rPr>
              <a:t>آزمون- نظریه</a:t>
            </a:r>
            <a:r>
              <a:rPr lang="fa-IR" sz="2800" dirty="0">
                <a:cs typeface="+mj-cs"/>
              </a:rPr>
              <a:t> تمرکز کند و پژوهشگر دیگر بر </a:t>
            </a:r>
            <a:r>
              <a:rPr lang="fa-IR" sz="2800" b="1" dirty="0">
                <a:cs typeface="+mj-cs"/>
              </a:rPr>
              <a:t>خلق و تولید نظریه </a:t>
            </a:r>
            <a:r>
              <a:rPr lang="fa-IR" sz="2800" dirty="0">
                <a:cs typeface="+mj-cs"/>
              </a:rPr>
              <a:t>تاکید کند.</a:t>
            </a:r>
          </a:p>
          <a:p>
            <a:pPr marL="457200" indent="-457200" algn="r" rtl="1">
              <a:buFont typeface="Arial" panose="020B0604020202020204" pitchFamily="34" charset="0"/>
              <a:buChar char="•"/>
              <a:defRPr/>
            </a:pPr>
            <a:r>
              <a:rPr lang="fa-IR" sz="2800" dirty="0">
                <a:cs typeface="+mj-cs"/>
              </a:rPr>
              <a:t>هر دو </a:t>
            </a:r>
            <a:r>
              <a:rPr lang="fa-IR" sz="2800" dirty="0" smtClean="0">
                <a:cs typeface="+mj-cs"/>
              </a:rPr>
              <a:t>روش معمولاً </a:t>
            </a:r>
            <a:r>
              <a:rPr lang="fa-IR" sz="2800" dirty="0">
                <a:cs typeface="+mj-cs"/>
              </a:rPr>
              <a:t>از این چرخه در انجام پژوهش خود استفاده می کنند. </a:t>
            </a:r>
            <a:endParaRPr lang="en-US" sz="2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1044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1524000"/>
            <a:ext cx="6477000" cy="3200400"/>
          </a:xfrm>
        </p:spPr>
        <p:txBody>
          <a:bodyPr/>
          <a:lstStyle/>
          <a:p>
            <a:pPr marL="342900" indent="-342900" algn="r" rtl="1">
              <a:buFontTx/>
              <a:buChar char="-"/>
              <a:defRPr/>
            </a:pPr>
            <a:r>
              <a:rPr lang="fa-IR" b="1" dirty="0">
                <a:cs typeface="+mj-cs"/>
              </a:rPr>
              <a:t>پژوهشگران کمی بر حرکت از نظریه به فرضیه و به داده تا نتیجه گیری تاکید دارند </a:t>
            </a:r>
          </a:p>
          <a:p>
            <a:pPr algn="r" rtl="1">
              <a:defRPr/>
            </a:pPr>
            <a:r>
              <a:rPr lang="fa-IR" b="1" dirty="0">
                <a:cs typeface="+mj-cs"/>
              </a:rPr>
              <a:t>     (منطق توجیه پذیری)</a:t>
            </a:r>
          </a:p>
          <a:p>
            <a:pPr algn="r" rtl="1">
              <a:defRPr/>
            </a:pPr>
            <a:r>
              <a:rPr lang="fa-IR" b="1" dirty="0">
                <a:cs typeface="+mj-cs"/>
              </a:rPr>
              <a:t>    و </a:t>
            </a:r>
          </a:p>
          <a:p>
            <a:pPr algn="r">
              <a:defRPr/>
            </a:pPr>
            <a:r>
              <a:rPr lang="fa-IR" b="1" dirty="0">
                <a:cs typeface="+mj-cs"/>
              </a:rPr>
              <a:t>-   پژوهشگران کیفی برحرکت مستقیم از مشاهده و داده  به        توصیف و الگوها و گاه به تولید یا خلق نظریه تاکید دارند       (منطق اکتشاف). </a:t>
            </a: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961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altLang="en-US" dirty="0" smtClean="0"/>
              <a:t>عنوان</a:t>
            </a:r>
            <a:endParaRPr lang="en-US" altLang="en-US" dirty="0" smtClean="0"/>
          </a:p>
        </p:txBody>
      </p:sp>
      <p:sp>
        <p:nvSpPr>
          <p:cNvPr id="143363" name="Rectangle 2"/>
          <p:cNvSpPr>
            <a:spLocks noChangeArrowheads="1"/>
          </p:cNvSpPr>
          <p:nvPr/>
        </p:nvSpPr>
        <p:spPr bwMode="auto">
          <a:xfrm>
            <a:off x="1633728" y="1676400"/>
            <a:ext cx="774192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a-IR" altLang="en-US" sz="2800" dirty="0">
                <a:ea typeface="B Zar"/>
                <a:cs typeface="B Zar"/>
              </a:rPr>
              <a:t>برای خلق يک عنوان : </a:t>
            </a:r>
          </a:p>
          <a:p>
            <a:pPr marL="457200" indent="-457200" algn="r" rtl="1" eaLnBrk="1" hangingPunct="1">
              <a:buFont typeface="Arial" panose="020B0604020202020204" pitchFamily="34" charset="0"/>
              <a:buChar char="•"/>
            </a:pPr>
            <a:r>
              <a:rPr lang="fa-IR" altLang="en-US" sz="2800" dirty="0">
                <a:ea typeface="B Zar"/>
                <a:cs typeface="B Zar"/>
              </a:rPr>
              <a:t>اختصار </a:t>
            </a:r>
            <a:r>
              <a:rPr lang="fa-IR" altLang="en-US" sz="2800" dirty="0" smtClean="0">
                <a:ea typeface="B Zar"/>
                <a:cs typeface="B Zar"/>
              </a:rPr>
              <a:t>باید رعايت و </a:t>
            </a:r>
            <a:r>
              <a:rPr lang="fa-IR" altLang="en-US" sz="2800" dirty="0">
                <a:ea typeface="B Zar"/>
                <a:cs typeface="B Zar"/>
              </a:rPr>
              <a:t>از واژه های اضافی </a:t>
            </a:r>
            <a:r>
              <a:rPr lang="fa-IR" altLang="en-US" sz="2800" dirty="0" smtClean="0">
                <a:ea typeface="B Zar"/>
                <a:cs typeface="B Zar"/>
              </a:rPr>
              <a:t>پرهيز شود. </a:t>
            </a:r>
          </a:p>
          <a:p>
            <a:pPr marL="457200" indent="-457200" algn="r" rtl="1" eaLnBrk="1" hangingPunct="1">
              <a:buFont typeface="Arial" panose="020B0604020202020204" pitchFamily="34" charset="0"/>
              <a:buChar char="•"/>
            </a:pPr>
            <a:r>
              <a:rPr lang="fa-IR" altLang="en-US" sz="2800" dirty="0" smtClean="0">
                <a:ea typeface="B Zar"/>
                <a:cs typeface="B Zar"/>
              </a:rPr>
              <a:t>واژه </a:t>
            </a:r>
            <a:r>
              <a:rPr lang="fa-IR" altLang="en-US" sz="2800" dirty="0">
                <a:ea typeface="B Zar"/>
                <a:cs typeface="B Zar"/>
              </a:rPr>
              <a:t>های غيرضروری مثل "يک رويکرد به ..."، "مطالعه یا </a:t>
            </a:r>
            <a:r>
              <a:rPr lang="fa-IR" altLang="en-US" sz="2800" dirty="0" smtClean="0">
                <a:ea typeface="B Zar"/>
                <a:cs typeface="B Zar"/>
              </a:rPr>
              <a:t>بررسی،  </a:t>
            </a:r>
            <a:r>
              <a:rPr lang="fa-IR" altLang="en-US" sz="2800" dirty="0">
                <a:ea typeface="B Zar"/>
                <a:cs typeface="B Zar"/>
              </a:rPr>
              <a:t>و مانند اينها را حذف </a:t>
            </a:r>
            <a:r>
              <a:rPr lang="fa-IR" altLang="en-US" sz="2800" dirty="0" smtClean="0">
                <a:ea typeface="B Zar"/>
                <a:cs typeface="B Zar"/>
              </a:rPr>
              <a:t>می شوند</a:t>
            </a:r>
            <a:r>
              <a:rPr lang="fa-IR" altLang="en-US" sz="2800" dirty="0">
                <a:ea typeface="B Zar"/>
                <a:cs typeface="B Zar"/>
              </a:rPr>
              <a:t>.  </a:t>
            </a:r>
            <a:endParaRPr lang="fa-IR" altLang="en-US" sz="2800" dirty="0" smtClean="0">
              <a:ea typeface="B Zar"/>
              <a:cs typeface="B Zar"/>
            </a:endParaRPr>
          </a:p>
          <a:p>
            <a:pPr marL="457200" indent="-457200" algn="r" rtl="1" eaLnBrk="1" hangingPunct="1">
              <a:buFont typeface="Arial" panose="020B0604020202020204" pitchFamily="34" charset="0"/>
              <a:buChar char="•"/>
            </a:pPr>
            <a:r>
              <a:rPr lang="fa-IR" altLang="en-US" sz="2800" dirty="0" smtClean="0"/>
              <a:t>حروف </a:t>
            </a:r>
            <a:r>
              <a:rPr lang="fa-IR" altLang="en-US" sz="2800" dirty="0"/>
              <a:t>تعريف و اضافه را </a:t>
            </a:r>
            <a:r>
              <a:rPr lang="fa-IR" altLang="en-US" sz="2800" dirty="0" smtClean="0"/>
              <a:t>باید حذف کرد </a:t>
            </a:r>
          </a:p>
          <a:p>
            <a:pPr marL="457200" indent="-457200" algn="r" rtl="1" eaLnBrk="1" hangingPunct="1">
              <a:buFont typeface="Arial" panose="020B0604020202020204" pitchFamily="34" charset="0"/>
              <a:buChar char="•"/>
            </a:pPr>
            <a:r>
              <a:rPr lang="fa-IR" altLang="en-US" sz="2800" dirty="0" smtClean="0"/>
              <a:t> </a:t>
            </a:r>
            <a:r>
              <a:rPr lang="fa-IR" altLang="en-US" sz="2800" dirty="0"/>
              <a:t>مطمئن شويد که عنوان مورد نظر، موضوع مطالعه را پوشش می دهد.</a:t>
            </a:r>
            <a:endParaRPr lang="en-US" altLang="en-US" sz="2800" dirty="0"/>
          </a:p>
          <a:p>
            <a:pPr marL="457200" indent="-457200" algn="r" rtl="1" eaLnBrk="1" hangingPunct="1">
              <a:buFont typeface="Arial" panose="020B0604020202020204" pitchFamily="34" charset="0"/>
              <a:buChar char="•"/>
            </a:pPr>
            <a:r>
              <a:rPr lang="fa-IR" altLang="en-US" sz="2800" dirty="0">
                <a:ea typeface="B Zar"/>
                <a:cs typeface="B Zar"/>
              </a:rPr>
              <a:t> از عنوان يک قسمتی يا دو قسمتی استفاده کنيد</a:t>
            </a:r>
            <a:r>
              <a:rPr lang="en-US" altLang="en-US" sz="2800" dirty="0">
                <a:ea typeface="B Zar"/>
                <a:cs typeface="B Zar"/>
              </a:rPr>
              <a:t>.</a:t>
            </a:r>
          </a:p>
          <a:p>
            <a:pPr marL="457200" indent="-457200" algn="r" rtl="1" eaLnBrk="1" hangingPunct="1">
              <a:buFont typeface="Arial" panose="020B0604020202020204" pitchFamily="34" charset="0"/>
              <a:buChar char="•"/>
            </a:pPr>
            <a:r>
              <a:rPr lang="fa-IR" altLang="en-US" sz="2800" dirty="0"/>
              <a:t>عنوان بيش از 12 کلمه نباشد</a:t>
            </a:r>
            <a:r>
              <a:rPr lang="en-US" altLang="en-US" sz="2800" dirty="0"/>
              <a:t>.</a:t>
            </a:r>
          </a:p>
          <a:p>
            <a:pPr rtl="1" eaLnBrk="1" hangingPunct="1"/>
            <a:endParaRPr lang="en-US" altLang="en-US" sz="2800" dirty="0">
              <a:ea typeface="B Zar"/>
              <a:cs typeface="B Zar"/>
            </a:endParaRPr>
          </a:p>
        </p:txBody>
      </p:sp>
    </p:spTree>
    <p:extLst>
      <p:ext uri="{BB962C8B-B14F-4D97-AF65-F5344CB8AC3E}">
        <p14:creationId xmlns:p14="http://schemas.microsoft.com/office/powerpoint/2010/main" val="164543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/>
              <a:t>طرح پژوهش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2097024" y="1544288"/>
            <a:ext cx="776630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dirty="0">
                <a:ea typeface="Calibri" panose="020F0502020204030204" pitchFamily="34" charset="0"/>
                <a:cs typeface="Times New Roman" panose="02020603050405020304" pitchFamily="18" charset="0"/>
              </a:rPr>
              <a:t>طرح پژوهش کیفی رویشی (ظهوریافته) و انعطاف پذیر </a:t>
            </a:r>
            <a:r>
              <a:rPr lang="fa-IR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است.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به </a:t>
            </a:r>
            <a:r>
              <a:rPr lang="fa-IR" sz="2800" dirty="0">
                <a:ea typeface="Calibri" panose="020F0502020204030204" pitchFamily="34" charset="0"/>
                <a:cs typeface="Times New Roman" panose="02020603050405020304" pitchFamily="18" charset="0"/>
              </a:rPr>
              <a:t>شرایط تغییر در فرایند مطالعه پاسخ می دهد</a:t>
            </a:r>
            <a:r>
              <a:rPr lang="fa-IR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a-IR" sz="2800" dirty="0">
                <a:ea typeface="Calibri" panose="020F0502020204030204" pitchFamily="34" charset="0"/>
                <a:cs typeface="Times New Roman" panose="02020603050405020304" pitchFamily="18" charset="0"/>
              </a:rPr>
              <a:t>انتخاب نمونه </a:t>
            </a:r>
            <a:r>
              <a:rPr lang="fa-IR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معمولاً </a:t>
            </a:r>
            <a:r>
              <a:rPr lang="fa-IR" sz="2800" dirty="0">
                <a:ea typeface="Calibri" panose="020F0502020204030204" pitchFamily="34" charset="0"/>
                <a:cs typeface="Times New Roman" panose="02020603050405020304" pitchFamily="18" charset="0"/>
              </a:rPr>
              <a:t>هدفمند است. </a:t>
            </a:r>
            <a:endParaRPr lang="fa-IR" sz="28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حجم </a:t>
            </a:r>
            <a:r>
              <a:rPr lang="fa-IR" sz="2800" dirty="0">
                <a:ea typeface="Calibri" panose="020F0502020204030204" pitchFamily="34" charset="0"/>
                <a:cs typeface="Times New Roman" panose="02020603050405020304" pitchFamily="18" charset="0"/>
              </a:rPr>
              <a:t>نمونه </a:t>
            </a:r>
            <a:r>
              <a:rPr lang="fa-IR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کوچک </a:t>
            </a:r>
            <a:r>
              <a:rPr lang="fa-IR" sz="2800" dirty="0">
                <a:ea typeface="Calibri" panose="020F0502020204030204" pitchFamily="34" charset="0"/>
                <a:cs typeface="Times New Roman" panose="02020603050405020304" pitchFamily="18" charset="0"/>
              </a:rPr>
              <a:t>است</a:t>
            </a:r>
            <a:r>
              <a:rPr lang="fa-IR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a-IR" sz="2800" dirty="0">
                <a:ea typeface="Calibri" panose="020F0502020204030204" pitchFamily="34" charset="0"/>
                <a:cs typeface="Times New Roman" panose="02020603050405020304" pitchFamily="18" charset="0"/>
              </a:rPr>
              <a:t>پژوهشگر </a:t>
            </a:r>
            <a:r>
              <a:rPr lang="fa-IR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اغلب </a:t>
            </a:r>
            <a:r>
              <a:rPr lang="fa-IR" sz="2800" dirty="0">
                <a:ea typeface="Calibri" panose="020F0502020204030204" pitchFamily="34" charset="0"/>
                <a:cs typeface="Times New Roman" panose="02020603050405020304" pitchFamily="18" charset="0"/>
              </a:rPr>
              <a:t>مدت زمان زیادی را در موقعیت طبیعی (میدان) مطالعه، در تماس شدید با شرکت کنندگان صرف می کند.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142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4619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/>
              <a:t>مساله پژوهش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1472" y="1850009"/>
            <a:ext cx="8449056" cy="3197479"/>
          </a:xfrm>
        </p:spPr>
        <p:txBody>
          <a:bodyPr/>
          <a:lstStyle/>
          <a:p>
            <a:pPr algn="r" rtl="1">
              <a:lnSpc>
                <a:spcPct val="80000"/>
              </a:lnSpc>
            </a:pPr>
            <a:r>
              <a:rPr lang="fa-IR" altLang="en-US" dirty="0">
                <a:cs typeface="+mj-cs"/>
              </a:rPr>
              <a:t>معمولاّ پژوهش با یک سئوال و یا مسئله بدون پاسخ شروع می شود.</a:t>
            </a:r>
          </a:p>
          <a:p>
            <a:pPr algn="r" rtl="1">
              <a:lnSpc>
                <a:spcPct val="80000"/>
              </a:lnSpc>
            </a:pPr>
            <a:r>
              <a:rPr lang="fa-IR" altLang="en-US" dirty="0">
                <a:cs typeface="+mj-cs"/>
              </a:rPr>
              <a:t>هر سئوال یا مسئله مورد توجه پژوهشگر قرار نمی گیرد.</a:t>
            </a:r>
          </a:p>
          <a:p>
            <a:pPr algn="r" rtl="1">
              <a:lnSpc>
                <a:spcPct val="80000"/>
              </a:lnSpc>
            </a:pPr>
            <a:r>
              <a:rPr lang="fa-IR" altLang="en-US" dirty="0">
                <a:cs typeface="+mj-cs"/>
              </a:rPr>
              <a:t>سئوال یا مسئله باید در حوزه توجه فرد قرار گیرد و ذهن او را بخود مشغول سازد .</a:t>
            </a:r>
          </a:p>
          <a:p>
            <a:pPr algn="r" rtl="1">
              <a:lnSpc>
                <a:spcPct val="80000"/>
              </a:lnSpc>
            </a:pPr>
            <a:r>
              <a:rPr lang="fa-IR" altLang="en-US" dirty="0">
                <a:cs typeface="+mj-cs"/>
              </a:rPr>
              <a:t>ذهن فرد با سئوالی در گیر می شود که با آن حوزه از ابعاد نظری و عملی </a:t>
            </a:r>
            <a:r>
              <a:rPr lang="fa-IR" altLang="en-US" dirty="0" smtClean="0">
                <a:cs typeface="+mj-cs"/>
              </a:rPr>
              <a:t>آشنایی دارد. </a:t>
            </a:r>
          </a:p>
          <a:p>
            <a:pPr algn="r" rtl="1">
              <a:lnSpc>
                <a:spcPct val="80000"/>
              </a:lnSpc>
            </a:pPr>
            <a:r>
              <a:rPr lang="fa-IR" altLang="en-US" dirty="0" smtClean="0">
                <a:cs typeface="+mj-cs"/>
              </a:rPr>
              <a:t>هر </a:t>
            </a:r>
            <a:r>
              <a:rPr lang="fa-IR" altLang="en-US" dirty="0">
                <a:cs typeface="+mj-cs"/>
              </a:rPr>
              <a:t>چه آشنایی </a:t>
            </a:r>
            <a:r>
              <a:rPr lang="fa-IR" altLang="en-US" dirty="0" smtClean="0">
                <a:cs typeface="+mj-cs"/>
              </a:rPr>
              <a:t>بیشتر، </a:t>
            </a:r>
            <a:r>
              <a:rPr lang="fa-IR" altLang="en-US" dirty="0">
                <a:cs typeface="+mj-cs"/>
              </a:rPr>
              <a:t>امکان طرح سئوال مناسب </a:t>
            </a:r>
            <a:r>
              <a:rPr lang="fa-IR" altLang="en-US" dirty="0" smtClean="0">
                <a:cs typeface="+mj-cs"/>
              </a:rPr>
              <a:t>بیشتر.</a:t>
            </a:r>
            <a:endParaRPr lang="fa-IR" altLang="en-US" dirty="0">
              <a:cs typeface="+mj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6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48200" y="6356351"/>
            <a:ext cx="2895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86BEE7E9-4800-4975-A27A-2BF03FD07BBF}" type="slidenum">
              <a:rPr lang="en-US" altLang="en-US">
                <a:solidFill>
                  <a:srgbClr val="898989"/>
                </a:solidFill>
              </a:rPr>
              <a:pPr algn="ctr" eaLnBrk="1" hangingPunct="1"/>
              <a:t>37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889760"/>
            <a:ext cx="8382000" cy="2145792"/>
          </a:xfrm>
        </p:spPr>
        <p:txBody>
          <a:bodyPr/>
          <a:lstStyle/>
          <a:p>
            <a:pPr algn="r" rtl="1" eaLnBrk="1" hangingPunct="1">
              <a:lnSpc>
                <a:spcPct val="80000"/>
              </a:lnSpc>
            </a:pPr>
            <a:r>
              <a:rPr lang="fa-IR" altLang="en-US" dirty="0" smtClean="0"/>
              <a:t>فرایند </a:t>
            </a:r>
            <a:r>
              <a:rPr lang="fa-IR" altLang="en-US" dirty="0"/>
              <a:t>پژوهش از زمان در گیر شدن ذهن با سئوال و مسئله شروع می شود و تا رسیدن به نتیجه ادامه می یابد.</a:t>
            </a:r>
          </a:p>
          <a:p>
            <a:pPr algn="r" rtl="1" eaLnBrk="1" hangingPunct="1">
              <a:lnSpc>
                <a:spcPct val="80000"/>
              </a:lnSpc>
            </a:pPr>
            <a:r>
              <a:rPr lang="fa-IR" altLang="en-US" dirty="0"/>
              <a:t>هر پژوهشی ضمن آنکه برای سئوال مطرح شده پاسخ فراهم می آورد خود سئوالهای تازه ای را مطرح می کند.</a:t>
            </a:r>
          </a:p>
          <a:p>
            <a:pPr algn="r" eaLnBrk="1" hangingPunct="1">
              <a:lnSpc>
                <a:spcPct val="8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484211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600" b="1" dirty="0"/>
              <a:t>بیان مساله در پژوهش کیفی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9072" y="1825625"/>
            <a:ext cx="8729472" cy="2587879"/>
          </a:xfrm>
        </p:spPr>
        <p:txBody>
          <a:bodyPr/>
          <a:lstStyle/>
          <a:p>
            <a:pPr algn="r" rtl="1"/>
            <a:r>
              <a:rPr lang="fa-IR" dirty="0" smtClean="0"/>
              <a:t>در </a:t>
            </a:r>
            <a:r>
              <a:rPr lang="fa-IR" dirty="0"/>
              <a:t>مطالعه کیفی، تمرکز مساله پژوهش بر درک دنیای درون یک گروه خاص</a:t>
            </a:r>
            <a:r>
              <a:rPr lang="fa-IR" dirty="0" smtClean="0"/>
              <a:t>،</a:t>
            </a:r>
          </a:p>
          <a:p>
            <a:pPr algn="r" rtl="1"/>
            <a:r>
              <a:rPr lang="fa-IR" dirty="0" smtClean="0"/>
              <a:t> </a:t>
            </a:r>
            <a:r>
              <a:rPr lang="fa-IR" dirty="0"/>
              <a:t>یا کشف بعضی فرآیندها، رویدادها یا پدیده­ها است.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1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b="1" dirty="0"/>
              <a:t>بیان هدف در مطالعه کیفی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159240" cy="4351338"/>
          </a:xfrm>
        </p:spPr>
        <p:txBody>
          <a:bodyPr/>
          <a:lstStyle/>
          <a:p>
            <a:pPr algn="r" rtl="1"/>
            <a:r>
              <a:rPr lang="fa-IR" dirty="0" smtClean="0"/>
              <a:t>نشان </a:t>
            </a:r>
            <a:r>
              <a:rPr lang="fa-IR" dirty="0"/>
              <a:t>دهد که قصد مطالعه کشف یا فهم بعضی پدیده­های تجربه شده توسط افراد خاص در موقعیت پژوهشی خاص </a:t>
            </a:r>
            <a:r>
              <a:rPr lang="fa-IR" dirty="0" smtClean="0"/>
              <a:t>است.</a:t>
            </a:r>
          </a:p>
          <a:p>
            <a:pPr algn="r" rtl="1"/>
            <a:r>
              <a:rPr lang="fa-IR" dirty="0" smtClean="0"/>
              <a:t>بیان </a:t>
            </a:r>
            <a:r>
              <a:rPr lang="fa-IR" dirty="0"/>
              <a:t>هدف مطالعه کیفی باید موارد زیر را داشته باشد:</a:t>
            </a:r>
            <a:endParaRPr lang="en-US" dirty="0"/>
          </a:p>
          <a:p>
            <a:pPr lvl="0" algn="r" rtl="1"/>
            <a:r>
              <a:rPr lang="fa-IR" dirty="0" smtClean="0"/>
              <a:t>هدف </a:t>
            </a:r>
            <a:r>
              <a:rPr lang="fa-IR" dirty="0"/>
              <a:t>مطالعه، توصیف، فهمیدن، توسعه، یا کشف چیزی است، </a:t>
            </a:r>
            <a:r>
              <a:rPr lang="fa-IR" dirty="0" smtClean="0"/>
              <a:t>که مفهوم </a:t>
            </a:r>
            <a:r>
              <a:rPr lang="fa-IR" dirty="0"/>
              <a:t>طرح نوظهور و بروز یافته را منتقل کند .</a:t>
            </a:r>
            <a:endParaRPr lang="en-US" dirty="0"/>
          </a:p>
          <a:p>
            <a:pPr lvl="0" algn="r" rtl="1"/>
            <a:r>
              <a:rPr lang="fa-IR" dirty="0"/>
              <a:t>ایده اصلی را که می­خواهید توصیف، درک و یا کشف کنید، را بیان و تعریف کند.</a:t>
            </a:r>
            <a:endParaRPr lang="en-US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62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b="1" dirty="0" smtClean="0"/>
              <a:t>تکرار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به یک مطالعه پژوهشی نباید </a:t>
            </a:r>
            <a:r>
              <a:rPr lang="fa-IR" b="1" dirty="0"/>
              <a:t>وزن بیش از حد </a:t>
            </a:r>
            <a:r>
              <a:rPr lang="fa-IR" dirty="0"/>
              <a:t>داده </a:t>
            </a:r>
            <a:r>
              <a:rPr lang="fa-IR" dirty="0" smtClean="0"/>
              <a:t>شود.</a:t>
            </a:r>
          </a:p>
          <a:p>
            <a:pPr algn="r" rtl="1"/>
            <a:r>
              <a:rPr lang="fa-IR" dirty="0" smtClean="0"/>
              <a:t> </a:t>
            </a:r>
            <a:r>
              <a:rPr lang="fa-IR" b="1" i="1" dirty="0"/>
              <a:t>تکرار</a:t>
            </a:r>
            <a:r>
              <a:rPr lang="fa-IR" dirty="0"/>
              <a:t> توسط سایر پژوهشگران (مانند، بررسی همان متغیرها با افراد دیگر و روش­های دیگر) موجب اعتماد بیشتر </a:t>
            </a:r>
            <a:r>
              <a:rPr lang="fa-IR" dirty="0" smtClean="0"/>
              <a:t>به </a:t>
            </a:r>
            <a:r>
              <a:rPr lang="fa-IR" dirty="0"/>
              <a:t>یافته­های یک پژوهش می­شود، زیرا </a:t>
            </a:r>
            <a:r>
              <a:rPr lang="fa-IR" b="1" dirty="0"/>
              <a:t>شواهد</a:t>
            </a:r>
            <a:r>
              <a:rPr lang="fa-IR" dirty="0"/>
              <a:t> حاصله خیلی قوی تر هستند. </a:t>
            </a:r>
            <a:endParaRPr lang="fa-IR" dirty="0" smtClean="0"/>
          </a:p>
          <a:p>
            <a:pPr algn="r" rtl="1"/>
            <a:r>
              <a:rPr lang="fa-IR" dirty="0" smtClean="0"/>
              <a:t>حتی </a:t>
            </a:r>
            <a:r>
              <a:rPr lang="fa-IR" dirty="0"/>
              <a:t>در صورت تکرار، آنچه که به دست می­آید </a:t>
            </a:r>
            <a:r>
              <a:rPr lang="fa-IR" b="1" dirty="0"/>
              <a:t>اثبات</a:t>
            </a:r>
            <a:r>
              <a:rPr lang="fa-IR" dirty="0"/>
              <a:t> نیست، بلکه </a:t>
            </a:r>
            <a:r>
              <a:rPr lang="fa-IR" b="1" dirty="0"/>
              <a:t>شواهد قوی </a:t>
            </a:r>
            <a:r>
              <a:rPr lang="fa-IR" dirty="0"/>
              <a:t>هستند. </a:t>
            </a:r>
            <a:endParaRPr lang="fa-IR" dirty="0" smtClean="0"/>
          </a:p>
          <a:p>
            <a:pPr algn="r" rtl="1"/>
            <a:r>
              <a:rPr lang="fa-IR" dirty="0" smtClean="0"/>
              <a:t>همیشه </a:t>
            </a:r>
            <a:r>
              <a:rPr lang="fa-IR" dirty="0"/>
              <a:t>این امکان </a:t>
            </a:r>
            <a:r>
              <a:rPr lang="fa-IR" dirty="0" smtClean="0"/>
              <a:t>که </a:t>
            </a:r>
            <a:r>
              <a:rPr lang="fa-IR" dirty="0"/>
              <a:t>پژوهشگران در آینده با </a:t>
            </a:r>
            <a:r>
              <a:rPr lang="fa-IR" b="1" dirty="0" smtClean="0"/>
              <a:t>نظریه­ها و </a:t>
            </a:r>
            <a:r>
              <a:rPr lang="fa-IR" b="1" dirty="0"/>
              <a:t>نتایج جدید </a:t>
            </a:r>
            <a:r>
              <a:rPr lang="fa-IR" dirty="0"/>
              <a:t>خواهند آمد، را باز </a:t>
            </a:r>
            <a:r>
              <a:rPr lang="fa-IR" dirty="0" smtClean="0"/>
              <a:t>بگذارید.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61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600" b="1" dirty="0"/>
              <a:t>هدف مطالعه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134856" cy="3075559"/>
          </a:xfrm>
        </p:spPr>
        <p:txBody>
          <a:bodyPr/>
          <a:lstStyle/>
          <a:p>
            <a:pPr algn="r" rtl="1"/>
            <a:r>
              <a:rPr lang="ar-SA" dirty="0" smtClean="0">
                <a:cs typeface="+mj-cs"/>
              </a:rPr>
              <a:t>به </a:t>
            </a:r>
            <a:r>
              <a:rPr lang="ar-SA" dirty="0">
                <a:cs typeface="+mj-cs"/>
              </a:rPr>
              <a:t>طور منطقی از شناسایی یک یا چند مساله پژوهشی پیروی می­کند. </a:t>
            </a:r>
            <a:endParaRPr lang="fa-IR" dirty="0" smtClean="0">
              <a:cs typeface="+mj-cs"/>
            </a:endParaRPr>
          </a:p>
          <a:p>
            <a:pPr algn="r" rtl="1"/>
            <a:r>
              <a:rPr lang="ar-SA" dirty="0" smtClean="0">
                <a:cs typeface="+mj-cs"/>
              </a:rPr>
              <a:t>اطمینان </a:t>
            </a:r>
            <a:r>
              <a:rPr lang="ar-SA" dirty="0">
                <a:cs typeface="+mj-cs"/>
              </a:rPr>
              <a:t>می­دهد که مساله خاص مورد مطالعه به خوبی درک شده، </a:t>
            </a:r>
            <a:endParaRPr lang="fa-IR" dirty="0" smtClean="0">
              <a:cs typeface="+mj-cs"/>
            </a:endParaRPr>
          </a:p>
          <a:p>
            <a:pPr algn="r" rtl="1"/>
            <a:r>
              <a:rPr lang="ar-SA" dirty="0" smtClean="0">
                <a:cs typeface="+mj-cs"/>
              </a:rPr>
              <a:t>کمک </a:t>
            </a:r>
            <a:r>
              <a:rPr lang="ar-SA" dirty="0">
                <a:cs typeface="+mj-cs"/>
              </a:rPr>
              <a:t>می­کند تا دیگران از پژوهش آگاه شوند</a:t>
            </a:r>
            <a:r>
              <a:rPr lang="ar-SA" dirty="0" smtClean="0">
                <a:cs typeface="+mj-cs"/>
              </a:rPr>
              <a:t>.</a:t>
            </a:r>
            <a:endParaRPr lang="fa-IR" dirty="0" smtClean="0">
              <a:cs typeface="+mj-cs"/>
            </a:endParaRPr>
          </a:p>
          <a:p>
            <a:pPr algn="r" rtl="1"/>
            <a:r>
              <a:rPr lang="ar-SA" dirty="0" smtClean="0">
                <a:cs typeface="+mj-cs"/>
              </a:rPr>
              <a:t> </a:t>
            </a:r>
            <a:r>
              <a:rPr lang="ar-SA" dirty="0">
                <a:cs typeface="+mj-cs"/>
              </a:rPr>
              <a:t>تدوین هدف در آغاز مطالعه، فرآیند پژوهش را هدایت می­کند. </a:t>
            </a:r>
            <a:endParaRPr lang="fa-IR" dirty="0" smtClean="0">
              <a:cs typeface="+mj-cs"/>
            </a:endParaRPr>
          </a:p>
          <a:p>
            <a:pPr algn="r" rtl="1"/>
            <a:r>
              <a:rPr lang="ar-SA" dirty="0" smtClean="0">
                <a:cs typeface="+mj-cs"/>
              </a:rPr>
              <a:t>مشخص </a:t>
            </a:r>
            <a:r>
              <a:rPr lang="ar-SA" dirty="0">
                <a:cs typeface="+mj-cs"/>
              </a:rPr>
              <a:t>می­سازد که چگونه و با چه روش­هایی داده­ها گردآوری خواهند شد. </a:t>
            </a:r>
            <a:endParaRPr lang="en-US" dirty="0">
              <a:cs typeface="+mj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91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ادامه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1680" y="1825625"/>
            <a:ext cx="8473440" cy="2661031"/>
          </a:xfrm>
        </p:spPr>
        <p:txBody>
          <a:bodyPr/>
          <a:lstStyle/>
          <a:p>
            <a:pPr lvl="0" algn="r" rtl="1"/>
            <a:r>
              <a:rPr lang="fa-IR" dirty="0">
                <a:cs typeface="+mj-cs"/>
              </a:rPr>
              <a:t>با مشخص کردن اینکه در حال اجرای قوم­نگاری، نظریه داده­بنیاد، مطالعه موردی، یا پدیدارشناختی هستید، روش طراحی شده برای گردآوری و تحلیل داده­ها را بیان کند.</a:t>
            </a:r>
            <a:endParaRPr lang="en-US" dirty="0">
              <a:cs typeface="+mj-cs"/>
            </a:endParaRPr>
          </a:p>
          <a:p>
            <a:pPr lvl="0" algn="r" rtl="1"/>
            <a:r>
              <a:rPr lang="fa-IR" dirty="0">
                <a:cs typeface="+mj-cs"/>
              </a:rPr>
              <a:t>واحد تحلیل و / یا محل پژوهش ( مانند، دانش­آموزان پایه چهارم شرکت کننده در یک برنامه خاص) را بیان کند.</a:t>
            </a:r>
            <a:endParaRPr lang="en-US" dirty="0">
              <a:cs typeface="+mj-cs"/>
            </a:endParaRPr>
          </a:p>
          <a:p>
            <a:pPr algn="r"/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3714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/>
              <a:t>مولفه های اصلی بیان هدف کیفی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1825625"/>
            <a:ext cx="7107936" cy="4351338"/>
          </a:xfrm>
        </p:spPr>
        <p:txBody>
          <a:bodyPr/>
          <a:lstStyle/>
          <a:p>
            <a:pPr algn="r" rtl="1"/>
            <a:r>
              <a:rPr lang="fa-IR" dirty="0" smtClean="0"/>
              <a:t>استفاده از واژه هایی مانند : منظور، قصد یا هدف برای جلب توجه</a:t>
            </a:r>
          </a:p>
          <a:p>
            <a:pPr algn="r" rtl="1"/>
            <a:r>
              <a:rPr lang="fa-IR" dirty="0" smtClean="0"/>
              <a:t>تمرکز بر پدیده (ایده یا مفهوم) اصلی</a:t>
            </a:r>
          </a:p>
          <a:p>
            <a:pPr algn="r" rtl="1"/>
            <a:r>
              <a:rPr lang="fa-IR" dirty="0" smtClean="0"/>
              <a:t>استفاده ار افعال کنشی</a:t>
            </a:r>
          </a:p>
          <a:p>
            <a:pPr algn="r" rtl="1"/>
            <a:r>
              <a:rPr lang="fa-IR" dirty="0" smtClean="0"/>
              <a:t>استفاده از واژه ها و عبارت های خنثی (غیر جهت دار)</a:t>
            </a:r>
          </a:p>
          <a:p>
            <a:pPr algn="r" rtl="1"/>
            <a:r>
              <a:rPr lang="fa-IR" dirty="0" smtClean="0"/>
              <a:t>تعریف عمومی وعملیاتی از پدیده اصلی</a:t>
            </a:r>
          </a:p>
          <a:p>
            <a:pPr algn="r" rtl="1"/>
            <a:r>
              <a:rPr lang="fa-IR" dirty="0" smtClean="0"/>
              <a:t>ذکر راهبرد پژوهشی</a:t>
            </a:r>
          </a:p>
          <a:p>
            <a:pPr algn="r" rtl="1"/>
            <a:r>
              <a:rPr lang="fa-IR" dirty="0" smtClean="0"/>
              <a:t>مشخص کردن شرکت کنندگان و محل پژوهش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5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b="1" dirty="0"/>
              <a:t>سؤال پژوهشی کیفی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8528" y="1825625"/>
            <a:ext cx="8631936" cy="3551047"/>
          </a:xfrm>
        </p:spPr>
        <p:txBody>
          <a:bodyPr/>
          <a:lstStyle/>
          <a:p>
            <a:pPr algn="r" rtl="1"/>
            <a:r>
              <a:rPr lang="fa-IR" dirty="0">
                <a:cs typeface="+mj-cs"/>
              </a:rPr>
              <a:t>پرسشی است در مورد برخی فرآیندها، مسائل، یا پدیده­ها، که باید کشف شوند. </a:t>
            </a:r>
            <a:endParaRPr lang="fa-IR" dirty="0" smtClean="0">
              <a:cs typeface="+mj-cs"/>
            </a:endParaRPr>
          </a:p>
          <a:p>
            <a:pPr algn="r" rtl="1"/>
            <a:r>
              <a:rPr lang="fa-IR" dirty="0" smtClean="0">
                <a:cs typeface="+mj-cs"/>
              </a:rPr>
              <a:t>یک </a:t>
            </a:r>
            <a:r>
              <a:rPr lang="fa-IR" dirty="0">
                <a:cs typeface="+mj-cs"/>
              </a:rPr>
              <a:t>پرسش کلی، باز- پاسخ و فراگیر که علاقه­مندید به آن پاسخ دهید. </a:t>
            </a:r>
            <a:endParaRPr lang="fa-IR" dirty="0" smtClean="0">
              <a:cs typeface="+mj-cs"/>
            </a:endParaRPr>
          </a:p>
          <a:p>
            <a:pPr algn="r" rtl="1"/>
            <a:r>
              <a:rPr lang="fa-IR" dirty="0" smtClean="0">
                <a:cs typeface="+mj-cs"/>
              </a:rPr>
              <a:t>از </a:t>
            </a:r>
            <a:r>
              <a:rPr lang="fa-IR" dirty="0">
                <a:cs typeface="+mj-cs"/>
              </a:rPr>
              <a:t>طریق سؤال فراگیر پژوهش</a:t>
            </a:r>
            <a:r>
              <a:rPr lang="fa-IR" dirty="0" smtClean="0">
                <a:cs typeface="+mj-cs"/>
              </a:rPr>
              <a:t>، می توان </a:t>
            </a:r>
            <a:r>
              <a:rPr lang="fa-IR" dirty="0">
                <a:cs typeface="+mj-cs"/>
              </a:rPr>
              <a:t>هدف مطالعه کیفی را به چند سؤال </a:t>
            </a:r>
            <a:r>
              <a:rPr lang="fa-IR" dirty="0" smtClean="0">
                <a:cs typeface="+mj-cs"/>
              </a:rPr>
              <a:t>ویژه­، </a:t>
            </a:r>
            <a:r>
              <a:rPr lang="fa-IR" dirty="0">
                <a:cs typeface="+mj-cs"/>
              </a:rPr>
              <a:t>خرد </a:t>
            </a:r>
            <a:r>
              <a:rPr lang="fa-IR" dirty="0" smtClean="0">
                <a:cs typeface="+mj-cs"/>
              </a:rPr>
              <a:t>کرد. </a:t>
            </a:r>
          </a:p>
          <a:p>
            <a:pPr algn="r" rtl="1"/>
            <a:r>
              <a:rPr lang="fa-IR" dirty="0" smtClean="0">
                <a:cs typeface="+mj-cs"/>
              </a:rPr>
              <a:t>ابتدا </a:t>
            </a:r>
            <a:r>
              <a:rPr lang="fa-IR" dirty="0">
                <a:cs typeface="+mj-cs"/>
              </a:rPr>
              <a:t>بیان هدف کلی و سپس بیان چند خرده پرسش که سؤال کلی پژوهش را به مؤلفه­های مورد بررسی تقسیم کند، مفید است.</a:t>
            </a:r>
            <a:endParaRPr lang="en-US" dirty="0">
              <a:cs typeface="+mj-cs"/>
            </a:endParaRPr>
          </a:p>
          <a:p>
            <a:pPr algn="r" rtl="1"/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9170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0" y="1825625"/>
            <a:ext cx="7900416" cy="4351338"/>
          </a:xfrm>
        </p:spPr>
        <p:txBody>
          <a:bodyPr>
            <a:normAutofit lnSpcReduction="10000"/>
          </a:bodyPr>
          <a:lstStyle/>
          <a:p>
            <a:pPr algn="r" rtl="1">
              <a:lnSpc>
                <a:spcPct val="200000"/>
              </a:lnSpc>
            </a:pPr>
            <a:r>
              <a:rPr lang="fa-IR" dirty="0" smtClean="0">
                <a:cs typeface="+mj-cs"/>
              </a:rPr>
              <a:t>در مطالعه کیفی، پژوهشگران بیشتر به توصیف و کشف پدیده­ها، خلق ایده­ها، درک دیدگاه شرکت­کنندگان، و یافته­های خاص، علاقه­مند هستند. </a:t>
            </a:r>
          </a:p>
          <a:p>
            <a:pPr algn="r" rtl="1">
              <a:lnSpc>
                <a:spcPct val="200000"/>
              </a:lnSpc>
            </a:pPr>
            <a:r>
              <a:rPr lang="fa-IR" dirty="0" smtClean="0">
                <a:cs typeface="+mj-cs"/>
              </a:rPr>
              <a:t>این </a:t>
            </a:r>
            <a:r>
              <a:rPr lang="fa-IR" dirty="0">
                <a:cs typeface="+mj-cs"/>
              </a:rPr>
              <a:t>کاوش با پرسیدن سؤال­های باز- پاسخ خیلی کلی که آزادی عمل زیادی به پاسخ­های شرکت­کنندگان می­دهد، انجام می­شود. </a:t>
            </a:r>
          </a:p>
        </p:txBody>
      </p:sp>
    </p:spTree>
    <p:extLst>
      <p:ext uri="{BB962C8B-B14F-4D97-AF65-F5344CB8AC3E}">
        <p14:creationId xmlns:p14="http://schemas.microsoft.com/office/powerpoint/2010/main" val="403795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800" b="1" dirty="0" smtClean="0"/>
              <a:t>مولفه های اصلی بیان هدف کیفی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5291" y="1825625"/>
            <a:ext cx="7823781" cy="4351338"/>
          </a:xfrm>
        </p:spPr>
        <p:txBody>
          <a:bodyPr/>
          <a:lstStyle/>
          <a:p>
            <a:pPr algn="r" rtl="1"/>
            <a:r>
              <a:rPr lang="fa-IR" dirty="0" smtClean="0">
                <a:cs typeface="+mj-cs"/>
              </a:rPr>
              <a:t>استفاده از واژه هایی مانند : منظور، قصد یا هدف برای جلب توجه</a:t>
            </a:r>
          </a:p>
          <a:p>
            <a:pPr algn="r" rtl="1"/>
            <a:r>
              <a:rPr lang="fa-IR" dirty="0" smtClean="0">
                <a:cs typeface="+mj-cs"/>
              </a:rPr>
              <a:t>تمرکز بر پدیده (ایده یا مفهوم) اصلی</a:t>
            </a:r>
          </a:p>
          <a:p>
            <a:pPr algn="r" rtl="1"/>
            <a:r>
              <a:rPr lang="fa-IR" dirty="0" smtClean="0">
                <a:cs typeface="+mj-cs"/>
              </a:rPr>
              <a:t>استفاده ار افعال کنشی</a:t>
            </a:r>
          </a:p>
          <a:p>
            <a:pPr algn="r" rtl="1"/>
            <a:r>
              <a:rPr lang="fa-IR" dirty="0" smtClean="0">
                <a:cs typeface="+mj-cs"/>
              </a:rPr>
              <a:t>استفاده از واژه ها و عبارت های خنثی (غیر جهت دار)</a:t>
            </a:r>
          </a:p>
          <a:p>
            <a:pPr algn="r" rtl="1"/>
            <a:r>
              <a:rPr lang="fa-IR" dirty="0" smtClean="0">
                <a:cs typeface="+mj-cs"/>
              </a:rPr>
              <a:t>تعریف عمومی وعملیاتی از پدیده اصلی</a:t>
            </a:r>
          </a:p>
          <a:p>
            <a:pPr algn="r" rtl="1"/>
            <a:r>
              <a:rPr lang="fa-IR" dirty="0" smtClean="0">
                <a:cs typeface="+mj-cs"/>
              </a:rPr>
              <a:t>ذکر راهبرد پژوهشی</a:t>
            </a:r>
          </a:p>
          <a:p>
            <a:pPr algn="r" rtl="1"/>
            <a:r>
              <a:rPr lang="fa-IR" dirty="0" smtClean="0">
                <a:cs typeface="+mj-cs"/>
              </a:rPr>
              <a:t>مشخص کردن شرکت کنندگان و محل پژوهش</a:t>
            </a: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3743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/>
          <p:cNvSpPr>
            <a:spLocks noGrp="1"/>
          </p:cNvSpPr>
          <p:nvPr>
            <p:ph type="ctrTitle"/>
          </p:nvPr>
        </p:nvSpPr>
        <p:spPr>
          <a:xfrm>
            <a:off x="2209800" y="304800"/>
            <a:ext cx="7772400" cy="838200"/>
          </a:xfrm>
        </p:spPr>
        <p:txBody>
          <a:bodyPr>
            <a:normAutofit/>
          </a:bodyPr>
          <a:lstStyle/>
          <a:p>
            <a:r>
              <a:rPr lang="fa-IR" altLang="en-US" sz="3600" dirty="0"/>
              <a:t>تدوين سؤالهای كلّي پژوهش كيفي </a:t>
            </a:r>
            <a:endParaRPr lang="en-US" alt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153" y="1295400"/>
            <a:ext cx="9215847" cy="4343400"/>
          </a:xfrm>
        </p:spPr>
        <p:txBody>
          <a:bodyPr>
            <a:normAutofit/>
          </a:bodyPr>
          <a:lstStyle/>
          <a:p>
            <a:pPr algn="r" rtl="1">
              <a:buFont typeface="Arial" panose="020B0604020202020204" pitchFamily="34" charset="0"/>
              <a:buChar char="•"/>
              <a:defRPr/>
            </a:pPr>
            <a:r>
              <a:rPr lang="fa-IR" i="1" dirty="0" smtClean="0"/>
              <a:t> </a:t>
            </a:r>
            <a:r>
              <a:rPr lang="fa-IR" sz="2800" i="1" dirty="0">
                <a:cs typeface="+mj-cs"/>
              </a:rPr>
              <a:t>يك يا دو سؤال اصلي و </a:t>
            </a:r>
            <a:r>
              <a:rPr lang="fa-IR" sz="2800" i="1" dirty="0" smtClean="0">
                <a:cs typeface="+mj-cs"/>
              </a:rPr>
              <a:t> پنج </a:t>
            </a:r>
            <a:r>
              <a:rPr lang="fa-IR" sz="2800" i="1" dirty="0">
                <a:cs typeface="+mj-cs"/>
              </a:rPr>
              <a:t>تا هفت سؤال </a:t>
            </a:r>
            <a:r>
              <a:rPr lang="fa-IR" sz="2800" i="1" dirty="0" smtClean="0">
                <a:cs typeface="+mj-cs"/>
              </a:rPr>
              <a:t>فرعي</a:t>
            </a:r>
            <a:r>
              <a:rPr lang="fa-IR" sz="2800" dirty="0" smtClean="0">
                <a:cs typeface="+mj-cs"/>
              </a:rPr>
              <a:t>.</a:t>
            </a:r>
            <a:endParaRPr lang="en-US" sz="2800" dirty="0" smtClean="0">
              <a:cs typeface="+mj-cs"/>
            </a:endParaRPr>
          </a:p>
          <a:p>
            <a:pPr algn="r" rtl="1">
              <a:buFont typeface="Arial" panose="020B0604020202020204" pitchFamily="34" charset="0"/>
              <a:buChar char="•"/>
              <a:defRPr/>
            </a:pPr>
            <a:r>
              <a:rPr lang="fa-IR" sz="2800" dirty="0">
                <a:cs typeface="+mj-cs"/>
              </a:rPr>
              <a:t> </a:t>
            </a:r>
            <a:r>
              <a:rPr lang="fa-IR" sz="2800" dirty="0" smtClean="0">
                <a:cs typeface="+mj-cs"/>
              </a:rPr>
              <a:t>سؤالهای </a:t>
            </a:r>
            <a:r>
              <a:rPr lang="fa-IR" sz="2800" dirty="0">
                <a:cs typeface="+mj-cs"/>
              </a:rPr>
              <a:t>فرعی دامنه مطالعه را </a:t>
            </a:r>
            <a:r>
              <a:rPr lang="fa-IR" sz="2800" dirty="0" smtClean="0">
                <a:cs typeface="+mj-cs"/>
              </a:rPr>
              <a:t>محدود ولی فضا </a:t>
            </a:r>
            <a:r>
              <a:rPr lang="fa-IR" sz="2800" dirty="0">
                <a:cs typeface="+mj-cs"/>
              </a:rPr>
              <a:t>را براي سؤال </a:t>
            </a:r>
            <a:r>
              <a:rPr lang="fa-IR" sz="2800" dirty="0" smtClean="0">
                <a:cs typeface="+mj-cs"/>
              </a:rPr>
              <a:t>بازمي</a:t>
            </a:r>
            <a:r>
              <a:rPr lang="fa-IR" sz="2800" dirty="0">
                <a:cs typeface="+mj-cs"/>
              </a:rPr>
              <a:t> گذارند. </a:t>
            </a:r>
          </a:p>
          <a:p>
            <a:pPr algn="r" rtl="1">
              <a:buFont typeface="Arial" panose="020B0604020202020204" pitchFamily="34" charset="0"/>
              <a:buChar char="•"/>
              <a:defRPr/>
            </a:pPr>
            <a:r>
              <a:rPr lang="fa-IR" sz="2800" dirty="0">
                <a:cs typeface="+mj-cs"/>
              </a:rPr>
              <a:t> </a:t>
            </a:r>
            <a:r>
              <a:rPr lang="fa-IR" sz="2800" i="1" dirty="0">
                <a:cs typeface="+mj-cs"/>
              </a:rPr>
              <a:t>سؤال اصلي را به راهبرد خاص پژوهش کيفي ارتباط دهيد</a:t>
            </a:r>
            <a:r>
              <a:rPr lang="fa-IR" sz="2800" dirty="0">
                <a:cs typeface="+mj-cs"/>
              </a:rPr>
              <a:t>. مثلاً، ويژگي سؤالهاي پژوهش قوم نگاري در اين مرحله از طرح با دیگر راهبردهاي کيفي تفاوت دارد. </a:t>
            </a:r>
          </a:p>
          <a:p>
            <a:pPr algn="r" rtl="1">
              <a:buFont typeface="Arial" panose="020B0604020202020204" pitchFamily="34" charset="0"/>
              <a:buChar char="•"/>
              <a:defRPr/>
            </a:pPr>
            <a:r>
              <a:rPr lang="fa-IR" sz="2800" i="1" dirty="0">
                <a:cs typeface="+mj-cs"/>
              </a:rPr>
              <a:t> براي بيان يک طرح باز و در حال بروز و ظهور، سؤالهاي پژوهشي را با واژه هايي مانند چه چيز يا چگونه شروع کنيد</a:t>
            </a:r>
            <a:r>
              <a:rPr lang="fa-IR" sz="2800" dirty="0">
                <a:cs typeface="+mj-cs"/>
              </a:rPr>
              <a:t>. </a:t>
            </a:r>
            <a:endParaRPr lang="fa-IR" sz="2800" dirty="0" smtClean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3687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ctrTitle"/>
          </p:nvPr>
        </p:nvSpPr>
        <p:spPr>
          <a:xfrm>
            <a:off x="2133600" y="457200"/>
            <a:ext cx="7772400" cy="685800"/>
          </a:xfrm>
        </p:spPr>
        <p:txBody>
          <a:bodyPr>
            <a:normAutofit/>
          </a:bodyPr>
          <a:lstStyle/>
          <a:p>
            <a:r>
              <a:rPr lang="fa-IR" altLang="en-US" sz="3200" b="1" dirty="0"/>
              <a:t>تدوين سؤالهای كلّي پژوهش كيفي (ادامه)</a:t>
            </a:r>
            <a:endParaRPr lang="en-US" alt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847" y="1371600"/>
            <a:ext cx="8462554" cy="4267200"/>
          </a:xfrm>
        </p:spPr>
        <p:txBody>
          <a:bodyPr>
            <a:normAutofit lnSpcReduction="10000"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  <a:defRPr/>
            </a:pPr>
            <a:r>
              <a:rPr lang="fa-IR" dirty="0" smtClean="0"/>
              <a:t> </a:t>
            </a:r>
            <a:r>
              <a:rPr lang="fa-IR" sz="2800" dirty="0">
                <a:cs typeface="+mj-cs"/>
              </a:rPr>
              <a:t>روی يک پديده يا مفهوم تمرکزکنيد</a:t>
            </a:r>
            <a:r>
              <a:rPr lang="fa-IR" sz="2800" b="1" dirty="0">
                <a:cs typeface="+mj-cs"/>
              </a:rPr>
              <a:t>.</a:t>
            </a:r>
            <a:r>
              <a:rPr lang="fa-IR" sz="2800" dirty="0">
                <a:cs typeface="+mj-cs"/>
              </a:rPr>
              <a:t> با گذشت زمان و پيشرفت مطالعه،  عواملی بروز می کنند که ممکن است بر این پدیده خاص اثر </a:t>
            </a:r>
            <a:r>
              <a:rPr lang="fa-IR" sz="2800" dirty="0" smtClean="0">
                <a:cs typeface="+mj-cs"/>
              </a:rPr>
              <a:t>بگذارند. </a:t>
            </a:r>
          </a:p>
          <a:p>
            <a:pPr marL="342900" indent="-342900" algn="r" rtl="1">
              <a:buFont typeface="Arial" panose="020B0604020202020204" pitchFamily="34" charset="0"/>
              <a:buChar char="•"/>
              <a:defRPr/>
            </a:pPr>
            <a:r>
              <a:rPr lang="fa-IR" sz="2800" dirty="0" smtClean="0">
                <a:cs typeface="+mj-cs"/>
              </a:rPr>
              <a:t>با </a:t>
            </a:r>
            <a:r>
              <a:rPr lang="fa-IR" sz="2800" dirty="0">
                <a:cs typeface="+mj-cs"/>
              </a:rPr>
              <a:t>تمرکز بر يک مورد </a:t>
            </a:r>
            <a:r>
              <a:rPr lang="fa-IR" sz="2800" dirty="0" smtClean="0">
                <a:cs typeface="+mj-cs"/>
              </a:rPr>
              <a:t>می توانید آن </a:t>
            </a:r>
            <a:r>
              <a:rPr lang="fa-IR" sz="2800" dirty="0">
                <a:cs typeface="+mj-cs"/>
              </a:rPr>
              <a:t>را با </a:t>
            </a:r>
            <a:r>
              <a:rPr lang="fa-IR" sz="2800" dirty="0" smtClean="0">
                <a:cs typeface="+mj-cs"/>
              </a:rPr>
              <a:t>تفصيل بیشتر </a:t>
            </a:r>
            <a:r>
              <a:rPr lang="fa-IR" sz="2800" dirty="0">
                <a:cs typeface="+mj-cs"/>
              </a:rPr>
              <a:t>بررسي کنید.</a:t>
            </a:r>
          </a:p>
          <a:p>
            <a:pPr algn="r" rtl="1">
              <a:defRPr/>
            </a:pPr>
            <a:r>
              <a:rPr lang="fa-IR" sz="2800" dirty="0">
                <a:cs typeface="+mj-cs"/>
              </a:rPr>
              <a:t> از افعال توضيحي که انتقال دهنده زبان طرح در حال بروز و ظهور است استفاده کنيد. مانند کشف خواهد کرد (مثلاً، نظريه داده بنیاد)، </a:t>
            </a:r>
          </a:p>
          <a:p>
            <a:pPr algn="r" rtl="1">
              <a:defRPr/>
            </a:pPr>
            <a:r>
              <a:rPr lang="fa-IR" sz="2800" dirty="0">
                <a:cs typeface="+mj-cs"/>
              </a:rPr>
              <a:t>به دنبال فهميدن است (مثلاً، قوم نگاري)</a:t>
            </a:r>
            <a:endParaRPr lang="en-US" sz="2800" dirty="0">
              <a:cs typeface="+mj-cs"/>
            </a:endParaRPr>
          </a:p>
          <a:p>
            <a:pPr algn="r" rtl="1">
              <a:defRPr/>
            </a:pPr>
            <a:r>
              <a:rPr lang="fa-IR" sz="2800" dirty="0">
                <a:cs typeface="+mj-cs"/>
              </a:rPr>
              <a:t>يک فرايند را کشف خواهد کرد (مثلاً، مطالعه موردي) </a:t>
            </a:r>
            <a:endParaRPr lang="en-US" sz="2800" dirty="0">
              <a:cs typeface="+mj-cs"/>
            </a:endParaRPr>
          </a:p>
          <a:p>
            <a:pPr algn="r" rtl="1">
              <a:defRPr/>
            </a:pPr>
            <a:r>
              <a:rPr lang="fa-IR" sz="2800" dirty="0">
                <a:cs typeface="+mj-cs"/>
              </a:rPr>
              <a:t>تجربه ها را تشريح خواهد کرد (مثلاً، پديدارشناسي)</a:t>
            </a:r>
            <a:endParaRPr lang="en-US" sz="2800" dirty="0">
              <a:cs typeface="+mj-cs"/>
            </a:endParaRPr>
          </a:p>
          <a:p>
            <a:pPr algn="r" rtl="1">
              <a:defRPr/>
            </a:pPr>
            <a:r>
              <a:rPr lang="fa-IR" sz="2800" dirty="0">
                <a:cs typeface="+mj-cs"/>
              </a:rPr>
              <a:t>داستانها را گزارش خواهد کرد (مثلاً، پژوهش روايتي)</a:t>
            </a:r>
            <a:endParaRPr lang="en-US" sz="2800" dirty="0">
              <a:cs typeface="+mj-cs"/>
            </a:endParaRPr>
          </a:p>
          <a:p>
            <a:pPr algn="r" rtl="1">
              <a:buFont typeface="Arial" panose="020B0604020202020204" pitchFamily="34" charset="0"/>
              <a:buChar char="•"/>
              <a:defRPr/>
            </a:pPr>
            <a:endParaRPr lang="en-US" sz="2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149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600" b="1" dirty="0"/>
              <a:t>مشاهده کیفی</a:t>
            </a:r>
            <a:r>
              <a:rPr lang="ar-SA" sz="3600" dirty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5504" y="1825625"/>
            <a:ext cx="8912352" cy="4351338"/>
          </a:xfrm>
        </p:spPr>
        <p:txBody>
          <a:bodyPr>
            <a:normAutofit/>
          </a:bodyPr>
          <a:lstStyle/>
          <a:p>
            <a:pPr algn="r" rtl="1"/>
            <a:r>
              <a:rPr lang="ar-SA" dirty="0" smtClean="0">
                <a:cs typeface="+mj-cs"/>
              </a:rPr>
              <a:t>مشاهده </a:t>
            </a:r>
            <a:r>
              <a:rPr lang="ar-SA" dirty="0">
                <a:cs typeface="+mj-cs"/>
              </a:rPr>
              <a:t>تمام پدیده­های بالقوه مرتبط و یادداشت­برداری­های گسترده بدون این که از قبل دقیقاً مشخص شده باشد که چه چیزی قرار است مشاهده شود</a:t>
            </a:r>
            <a:r>
              <a:rPr lang="ar-SA" dirty="0" smtClean="0">
                <a:cs typeface="+mj-cs"/>
              </a:rPr>
              <a:t>.</a:t>
            </a:r>
            <a:endParaRPr lang="fa-IR" dirty="0" smtClean="0">
              <a:cs typeface="+mj-cs"/>
            </a:endParaRPr>
          </a:p>
          <a:p>
            <a:pPr algn="r" rtl="1"/>
            <a:r>
              <a:rPr lang="ar-SA" dirty="0" smtClean="0">
                <a:cs typeface="+mj-cs"/>
              </a:rPr>
              <a:t>مشاهده </a:t>
            </a:r>
            <a:r>
              <a:rPr lang="ar-SA" dirty="0">
                <a:cs typeface="+mj-cs"/>
              </a:rPr>
              <a:t>کیفی معمولاً به منظور هدف­های اکتشافی مورد استفاده قرار می­گیرد</a:t>
            </a:r>
            <a:r>
              <a:rPr lang="ar-SA" dirty="0" smtClean="0">
                <a:cs typeface="+mj-cs"/>
              </a:rPr>
              <a:t>.</a:t>
            </a:r>
            <a:endParaRPr lang="fa-IR" dirty="0" smtClean="0">
              <a:cs typeface="+mj-cs"/>
            </a:endParaRPr>
          </a:p>
          <a:p>
            <a:pPr algn="r" rtl="1"/>
            <a:r>
              <a:rPr lang="ar-SA" dirty="0" smtClean="0">
                <a:cs typeface="+mj-cs"/>
              </a:rPr>
              <a:t> </a:t>
            </a:r>
            <a:r>
              <a:rPr lang="ar-SA" dirty="0">
                <a:cs typeface="+mj-cs"/>
              </a:rPr>
              <a:t>این مشاهده در موقعیت­های طبیعی انجام می­شود. </a:t>
            </a:r>
            <a:endParaRPr lang="fa-IR" dirty="0" smtClean="0">
              <a:cs typeface="+mj-cs"/>
            </a:endParaRPr>
          </a:p>
          <a:p>
            <a:pPr algn="r" rtl="1"/>
            <a:r>
              <a:rPr lang="ar-SA" dirty="0" smtClean="0">
                <a:cs typeface="+mj-cs"/>
              </a:rPr>
              <a:t>واژه </a:t>
            </a:r>
            <a:r>
              <a:rPr lang="ar-SA" dirty="0">
                <a:cs typeface="+mj-cs"/>
              </a:rPr>
              <a:t>مشاهده کیفی و مشاهده طبیعی در ادبیات پژوهشی به صورت مترادف به کار می­روند</a:t>
            </a:r>
            <a:r>
              <a:rPr lang="ar-SA" dirty="0" smtClean="0">
                <a:cs typeface="+mj-cs"/>
              </a:rPr>
              <a:t>.</a:t>
            </a:r>
            <a:endParaRPr lang="fa-IR" dirty="0" smtClean="0">
              <a:cs typeface="+mj-cs"/>
            </a:endParaRPr>
          </a:p>
          <a:p>
            <a:pPr algn="r" rtl="1"/>
            <a:r>
              <a:rPr lang="ar-SA" dirty="0" smtClean="0"/>
              <a:t>پژوهشگر تصمیم </a:t>
            </a:r>
            <a:r>
              <a:rPr lang="fa-IR" dirty="0" smtClean="0"/>
              <a:t>می </a:t>
            </a:r>
            <a:r>
              <a:rPr lang="ar-SA" dirty="0" smtClean="0"/>
              <a:t>گیرد </a:t>
            </a:r>
            <a:r>
              <a:rPr lang="ar-SA" dirty="0"/>
              <a:t>چه چیزی مهم است و چه داده­هایی باید ثبت </a:t>
            </a:r>
            <a:r>
              <a:rPr lang="ar-SA" dirty="0" smtClean="0"/>
              <a:t>ش</a:t>
            </a:r>
            <a:r>
              <a:rPr lang="fa-IR" dirty="0" smtClean="0"/>
              <a:t>و</a:t>
            </a:r>
            <a:r>
              <a:rPr lang="ar-SA" dirty="0" smtClean="0"/>
              <a:t>د</a:t>
            </a:r>
            <a:r>
              <a:rPr lang="ar-SA" dirty="0"/>
              <a:t>.</a:t>
            </a:r>
            <a:endParaRPr lang="en-US" dirty="0"/>
          </a:p>
          <a:p>
            <a:pPr algn="r" rtl="1"/>
            <a:endParaRPr lang="en-US" dirty="0">
              <a:cs typeface="+mj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61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b="1" dirty="0" smtClean="0"/>
              <a:t>انواع مشاهده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6192" y="1959737"/>
            <a:ext cx="8656320" cy="4351338"/>
          </a:xfrm>
        </p:spPr>
        <p:txBody>
          <a:bodyPr/>
          <a:lstStyle/>
          <a:p>
            <a:pPr algn="r" rtl="1"/>
            <a:r>
              <a:rPr lang="fa-IR" dirty="0">
                <a:cs typeface="+mj-cs"/>
              </a:rPr>
              <a:t>شرکت­کننده کامل </a:t>
            </a:r>
            <a:r>
              <a:rPr lang="fa-IR" dirty="0" smtClean="0">
                <a:cs typeface="+mj-cs"/>
              </a:rPr>
              <a:t>(</a:t>
            </a:r>
            <a:r>
              <a:rPr lang="fa-IR" dirty="0">
                <a:cs typeface="+mj-cs"/>
              </a:rPr>
              <a:t>نقش یک عضو خودی یا </a:t>
            </a:r>
            <a:r>
              <a:rPr lang="fa-IR" dirty="0" smtClean="0">
                <a:cs typeface="+mj-cs"/>
              </a:rPr>
              <a:t>درونی، اعضاء بی اطلاع. </a:t>
            </a:r>
          </a:p>
          <a:p>
            <a:pPr algn="r" rtl="1"/>
            <a:r>
              <a:rPr lang="fa-IR" dirty="0" smtClean="0">
                <a:cs typeface="+mj-cs"/>
              </a:rPr>
              <a:t>شرکت­کننده </a:t>
            </a:r>
            <a:r>
              <a:rPr lang="fa-IR" dirty="0">
                <a:cs typeface="+mj-cs"/>
              </a:rPr>
              <a:t>به عنوان مشاهده­گر </a:t>
            </a:r>
            <a:r>
              <a:rPr lang="fa-IR" dirty="0" smtClean="0">
                <a:cs typeface="+mj-cs"/>
              </a:rPr>
              <a:t>(</a:t>
            </a:r>
            <a:r>
              <a:rPr lang="fa-IR" dirty="0">
                <a:cs typeface="+mj-cs"/>
              </a:rPr>
              <a:t>نقش یک عضو </a:t>
            </a:r>
            <a:r>
              <a:rPr lang="fa-IR" dirty="0" smtClean="0">
                <a:cs typeface="+mj-cs"/>
              </a:rPr>
              <a:t>خودی یا شرکت­کننده کامل، اعضاء اطلاع دارند). </a:t>
            </a:r>
          </a:p>
          <a:p>
            <a:pPr algn="r" rtl="1"/>
            <a:r>
              <a:rPr lang="fa-IR" dirty="0" smtClean="0">
                <a:cs typeface="+mj-cs"/>
              </a:rPr>
              <a:t>مشاهده­گر </a:t>
            </a:r>
            <a:r>
              <a:rPr lang="fa-IR" dirty="0">
                <a:cs typeface="+mj-cs"/>
              </a:rPr>
              <a:t>به عنوان شرکت­کننده </a:t>
            </a:r>
            <a:r>
              <a:rPr lang="fa-IR" dirty="0" smtClean="0">
                <a:cs typeface="+mj-cs"/>
              </a:rPr>
              <a:t>(</a:t>
            </a:r>
            <a:r>
              <a:rPr lang="fa-IR" dirty="0">
                <a:cs typeface="+mj-cs"/>
              </a:rPr>
              <a:t>نقش </a:t>
            </a:r>
            <a:r>
              <a:rPr lang="fa-IR" dirty="0" smtClean="0">
                <a:cs typeface="+mj-cs"/>
              </a:rPr>
              <a:t>مشاهده­گری بیشتر </a:t>
            </a:r>
            <a:r>
              <a:rPr lang="fa-IR" dirty="0">
                <a:cs typeface="+mj-cs"/>
              </a:rPr>
              <a:t>از نقش </a:t>
            </a:r>
            <a:r>
              <a:rPr lang="fa-IR" dirty="0" smtClean="0">
                <a:cs typeface="+mj-cs"/>
              </a:rPr>
              <a:t>شرکت­کنندگی، </a:t>
            </a:r>
            <a:r>
              <a:rPr lang="fa-IR" dirty="0">
                <a:cs typeface="+mj-cs"/>
              </a:rPr>
              <a:t>ارتباط­های </a:t>
            </a:r>
            <a:r>
              <a:rPr lang="fa-IR" dirty="0" smtClean="0">
                <a:cs typeface="+mj-cs"/>
              </a:rPr>
              <a:t>محدود با </a:t>
            </a:r>
            <a:r>
              <a:rPr lang="fa-IR" dirty="0">
                <a:cs typeface="+mj-cs"/>
              </a:rPr>
              <a:t>شرکت </a:t>
            </a:r>
            <a:r>
              <a:rPr lang="fa-IR" dirty="0" smtClean="0">
                <a:cs typeface="+mj-cs"/>
              </a:rPr>
              <a:t>کنندگان، آگاه هستند)</a:t>
            </a:r>
          </a:p>
          <a:p>
            <a:pPr algn="r" rtl="1"/>
            <a:r>
              <a:rPr lang="ar-SA" dirty="0" smtClean="0">
                <a:cs typeface="+mj-cs"/>
              </a:rPr>
              <a:t>مشاهده­گر </a:t>
            </a:r>
            <a:r>
              <a:rPr lang="ar-SA" dirty="0">
                <a:cs typeface="+mj-cs"/>
              </a:rPr>
              <a:t>کامل </a:t>
            </a:r>
            <a:r>
              <a:rPr lang="fa-IR" dirty="0" smtClean="0">
                <a:cs typeface="+mj-cs"/>
              </a:rPr>
              <a:t>(</a:t>
            </a:r>
            <a:r>
              <a:rPr lang="ar-SA" dirty="0">
                <a:cs typeface="+mj-cs"/>
              </a:rPr>
              <a:t>نقش مشاهده­گر بیرونی را کاملاً بر عهده </a:t>
            </a:r>
            <a:r>
              <a:rPr lang="ar-SA" dirty="0" smtClean="0">
                <a:cs typeface="+mj-cs"/>
              </a:rPr>
              <a:t>می­گیرد</a:t>
            </a:r>
            <a:r>
              <a:rPr lang="fa-IR" dirty="0" smtClean="0">
                <a:cs typeface="+mj-cs"/>
              </a:rPr>
              <a:t>، اشاره به آب) پنجره های یک طرفه و فضای باز</a:t>
            </a:r>
          </a:p>
          <a:p>
            <a:pPr algn="r" rtl="1"/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8831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/>
              <a:t>جهان بینی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b="1" dirty="0"/>
              <a:t>پارادایم پژوهش،</a:t>
            </a:r>
            <a:r>
              <a:rPr lang="fa-IR" dirty="0"/>
              <a:t> یک جهان­بینی یا چشم انداز درباره پژوهش است که توسط جامعه پژوهشگران اتخاذ شده و بر یک مجموعه مفروضه ها، مفاهیم، ارزش­ها و عمل­های مشترک مبتنی است. </a:t>
            </a:r>
            <a:endParaRPr lang="fa-IR" dirty="0" smtClean="0"/>
          </a:p>
          <a:p>
            <a:pPr algn="r" rtl="1"/>
            <a:r>
              <a:rPr lang="fa-IR" dirty="0" smtClean="0"/>
              <a:t>به </a:t>
            </a:r>
            <a:r>
              <a:rPr lang="fa-IR" dirty="0"/>
              <a:t>عبارت ساده­تر، یک رویکرد تفکر درباره پژوهش و انجام پژوهش است.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29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/>
              <a:t>پژوهش کیفی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5776" y="1825625"/>
            <a:ext cx="9168384" cy="3319399"/>
          </a:xfrm>
        </p:spPr>
        <p:txBody>
          <a:bodyPr/>
          <a:lstStyle/>
          <a:p>
            <a:pPr algn="r" rtl="1"/>
            <a:r>
              <a:rPr lang="fa-IR" dirty="0"/>
              <a:t>پژوهش </a:t>
            </a:r>
            <a:r>
              <a:rPr lang="fa-IR" dirty="0" smtClean="0"/>
              <a:t>تفسیری</a:t>
            </a:r>
            <a:r>
              <a:rPr lang="fa-IR" dirty="0"/>
              <a:t>، </a:t>
            </a:r>
            <a:r>
              <a:rPr lang="fa-IR" dirty="0" smtClean="0"/>
              <a:t>رایج </a:t>
            </a:r>
            <a:r>
              <a:rPr lang="fa-IR" dirty="0"/>
              <a:t>ترین نوع پژوهش کیفی است</a:t>
            </a:r>
            <a:r>
              <a:rPr lang="fa-IR" dirty="0" smtClean="0"/>
              <a:t>، این نوع پژوهش </a:t>
            </a:r>
            <a:r>
              <a:rPr lang="fa-IR" dirty="0"/>
              <a:t>واقعیت را ساخته شده اجتماع می داند، </a:t>
            </a:r>
            <a:endParaRPr lang="fa-IR" dirty="0" smtClean="0"/>
          </a:p>
          <a:p>
            <a:pPr algn="r" rtl="1"/>
            <a:r>
              <a:rPr lang="fa-IR" dirty="0" smtClean="0"/>
              <a:t>واقعیت </a:t>
            </a:r>
            <a:r>
              <a:rPr lang="fa-IR" dirty="0"/>
              <a:t>مفرد و مشاهده پذیر نیست. بلکه از یک واقعه مفرد، واقعیت های و تفسیرها ی  متعدد وجود </a:t>
            </a:r>
            <a:r>
              <a:rPr lang="fa-IR" dirty="0" smtClean="0"/>
              <a:t>دارد. </a:t>
            </a:r>
          </a:p>
          <a:p>
            <a:pPr algn="r" rtl="1"/>
            <a:r>
              <a:rPr lang="fa-IR" dirty="0" smtClean="0"/>
              <a:t>پژوهشگران </a:t>
            </a:r>
            <a:r>
              <a:rPr lang="fa-IR" dirty="0"/>
              <a:t>دانش را پیدا نمی کنند ، آن را می سازند</a:t>
            </a:r>
            <a:r>
              <a:rPr lang="fa-IR" dirty="0" smtClean="0"/>
              <a:t>.</a:t>
            </a:r>
          </a:p>
          <a:p>
            <a:pPr algn="r" rtl="1"/>
            <a:r>
              <a:rPr lang="fa-IR" dirty="0" smtClean="0"/>
              <a:t> </a:t>
            </a:r>
            <a:r>
              <a:rPr lang="fa-IR" dirty="0"/>
              <a:t>ساختار گرایی واژه ای است که اغلب بجای تفسیرگرایی استفاده می شود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34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0" y="1825625"/>
            <a:ext cx="8814816" cy="4351338"/>
          </a:xfrm>
        </p:spPr>
        <p:txBody>
          <a:bodyPr/>
          <a:lstStyle/>
          <a:p>
            <a:pPr algn="r" rtl="1"/>
            <a:r>
              <a:rPr lang="fa-IR" dirty="0" smtClean="0">
                <a:cs typeface="+mj-cs"/>
              </a:rPr>
              <a:t>انواع </a:t>
            </a:r>
            <a:r>
              <a:rPr lang="fa-IR" dirty="0">
                <a:cs typeface="+mj-cs"/>
              </a:rPr>
              <a:t>مختلف </a:t>
            </a:r>
            <a:r>
              <a:rPr lang="fa-IR" dirty="0" smtClean="0">
                <a:cs typeface="+mj-cs"/>
              </a:rPr>
              <a:t>پژوهش های </a:t>
            </a:r>
            <a:r>
              <a:rPr lang="fa-IR" dirty="0">
                <a:cs typeface="+mj-cs"/>
              </a:rPr>
              <a:t>کیفی ویژگی­های مشترک دارند</a:t>
            </a:r>
            <a:r>
              <a:rPr lang="fa-IR" dirty="0" smtClean="0">
                <a:cs typeface="+mj-cs"/>
              </a:rPr>
              <a:t>، بهمین دلیل  </a:t>
            </a:r>
            <a:r>
              <a:rPr lang="fa-IR" dirty="0">
                <a:cs typeface="+mj-cs"/>
              </a:rPr>
              <a:t>زیر چتر مفهوم «کیفی» قرار می­گیرند. </a:t>
            </a:r>
            <a:endParaRPr lang="fa-IR" dirty="0" smtClean="0">
              <a:cs typeface="+mj-cs"/>
            </a:endParaRPr>
          </a:p>
          <a:p>
            <a:pPr algn="r" rtl="1"/>
            <a:r>
              <a:rPr lang="fa-IR" dirty="0" smtClean="0">
                <a:cs typeface="+mj-cs"/>
              </a:rPr>
              <a:t>تمرکز </a:t>
            </a:r>
            <a:r>
              <a:rPr lang="fa-IR" dirty="0">
                <a:cs typeface="+mj-cs"/>
              </a:rPr>
              <a:t>هر یک </a:t>
            </a:r>
            <a:r>
              <a:rPr lang="fa-IR" dirty="0" smtClean="0">
                <a:cs typeface="+mj-cs"/>
              </a:rPr>
              <a:t>از </a:t>
            </a:r>
            <a:r>
              <a:rPr lang="fa-IR" dirty="0">
                <a:cs typeface="+mj-cs"/>
              </a:rPr>
              <a:t>این روش ها نسبتاً متفاوت است، و همین تمرکز متفاوت، به تنوع در شیوۀ پرسیدن سؤال پژوهش، انتخاب نمونه، گردآوری و تحلیل داده­ها و نگارش منجر می­شود</a:t>
            </a:r>
            <a:r>
              <a:rPr lang="fa-IR" dirty="0" smtClean="0">
                <a:cs typeface="+mj-cs"/>
              </a:rPr>
              <a:t>.</a:t>
            </a:r>
          </a:p>
          <a:p>
            <a:pPr algn="r" rtl="1"/>
            <a:r>
              <a:rPr lang="fa-IR" dirty="0" smtClean="0">
                <a:cs typeface="+mj-cs"/>
              </a:rPr>
              <a:t>در انواع </a:t>
            </a:r>
            <a:r>
              <a:rPr lang="fa-IR" dirty="0">
                <a:cs typeface="+mj-cs"/>
              </a:rPr>
              <a:t>پژوهش همپوشی­هایی </a:t>
            </a:r>
            <a:r>
              <a:rPr lang="fa-IR" dirty="0" smtClean="0">
                <a:cs typeface="+mj-cs"/>
              </a:rPr>
              <a:t>می­تواند </a:t>
            </a:r>
            <a:r>
              <a:rPr lang="fa-IR" dirty="0">
                <a:cs typeface="+mj-cs"/>
              </a:rPr>
              <a:t>وجود داشته باشند، و در این میان ممکن است یک پژوهشگر دو یا چند مورد را با هم تلفیق کند، مثلاً مطالعه موردی قوم­نگارانه.</a:t>
            </a: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0262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960" y="1350137"/>
            <a:ext cx="8107680" cy="3587623"/>
          </a:xfrm>
        </p:spPr>
        <p:txBody>
          <a:bodyPr/>
          <a:lstStyle/>
          <a:p>
            <a:pPr algn="r" rtl="1"/>
            <a:r>
              <a:rPr lang="ar-SA" dirty="0"/>
              <a:t>رایج­ترین نوع پژوهش کیفی مطالعۀ تفسیریِ </a:t>
            </a:r>
            <a:r>
              <a:rPr lang="ar-SA" dirty="0" smtClean="0"/>
              <a:t>پایه</a:t>
            </a:r>
            <a:r>
              <a:rPr lang="fa-IR" dirty="0" smtClean="0"/>
              <a:t> یا کیفی پایه</a:t>
            </a:r>
            <a:r>
              <a:rPr lang="ar-SA" dirty="0" smtClean="0"/>
              <a:t> </a:t>
            </a:r>
            <a:r>
              <a:rPr lang="ar-SA" dirty="0"/>
              <a:t>است. </a:t>
            </a:r>
            <a:endParaRPr lang="fa-IR" dirty="0" smtClean="0"/>
          </a:p>
          <a:p>
            <a:pPr algn="r" rtl="1"/>
            <a:r>
              <a:rPr lang="ar-SA" dirty="0" smtClean="0"/>
              <a:t>در </a:t>
            </a:r>
            <a:r>
              <a:rPr lang="ar-SA" dirty="0"/>
              <a:t>این مورد، پژوهشگران مطالعۀ خود را به صورت «مطالعۀ پژوهشِ کیفی» توصیف می­کنند، بدون اینکه آن را نوع خاصی از مطالعۀ کیفی نظیر پدیدارشناسی، نظریۀ داده­ بنیاد، تحلیل روایتی یا قوم­نگاری بنامند. </a:t>
            </a:r>
            <a:endParaRPr lang="fa-IR" dirty="0" smtClean="0"/>
          </a:p>
          <a:p>
            <a:pPr algn="r" rtl="1"/>
            <a:r>
              <a:rPr lang="ar-SA" dirty="0" smtClean="0"/>
              <a:t>طی </a:t>
            </a:r>
            <a:r>
              <a:rPr lang="ar-SA" dirty="0"/>
              <a:t>سالیانِ سال بر سر چگونگی برچسب­گذاری این مطالعۀ کیفی رایج </a:t>
            </a:r>
            <a:r>
              <a:rPr lang="ar-SA" dirty="0" smtClean="0"/>
              <a:t>با </a:t>
            </a:r>
            <a:r>
              <a:rPr lang="ar-SA" dirty="0"/>
              <a:t>استفاده از واژه­هایی نظیر </a:t>
            </a:r>
            <a:r>
              <a:rPr lang="ar-SA" i="1" dirty="0"/>
              <a:t>عام</a:t>
            </a:r>
            <a:r>
              <a:rPr lang="ar-SA" i="1" dirty="0" smtClean="0"/>
              <a:t>، </a:t>
            </a:r>
            <a:r>
              <a:rPr lang="ar-SA" i="1" dirty="0"/>
              <a:t>پایه و تفسیری</a:t>
            </a:r>
            <a:r>
              <a:rPr lang="ar-SA" dirty="0"/>
              <a:t> کشمکش بوده است.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16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3328" y="1825625"/>
            <a:ext cx="7961376" cy="4351338"/>
          </a:xfrm>
        </p:spPr>
        <p:txBody>
          <a:bodyPr/>
          <a:lstStyle/>
          <a:p>
            <a:pPr algn="r" rtl="1"/>
            <a:r>
              <a:rPr lang="fa-IR" b="1" dirty="0">
                <a:cs typeface="+mj-cs"/>
              </a:rPr>
              <a:t>ماهیت پژوهش کیفی </a:t>
            </a:r>
            <a:endParaRPr lang="fa-IR" b="1" dirty="0" smtClean="0">
              <a:cs typeface="+mj-cs"/>
            </a:endParaRPr>
          </a:p>
          <a:p>
            <a:pPr algn="r" rtl="1"/>
            <a:r>
              <a:rPr lang="fa-IR" dirty="0" smtClean="0">
                <a:cs typeface="+mj-cs"/>
              </a:rPr>
              <a:t>برای </a:t>
            </a:r>
            <a:r>
              <a:rPr lang="fa-IR" dirty="0">
                <a:cs typeface="+mj-cs"/>
              </a:rPr>
              <a:t>فهم </a:t>
            </a:r>
            <a:r>
              <a:rPr lang="fa-IR" dirty="0"/>
              <a:t>ماهیت پژوهش کیفی </a:t>
            </a:r>
            <a:r>
              <a:rPr lang="fa-IR" dirty="0" smtClean="0">
                <a:cs typeface="+mj-cs"/>
              </a:rPr>
              <a:t>چهار </a:t>
            </a:r>
            <a:r>
              <a:rPr lang="fa-IR" dirty="0">
                <a:cs typeface="+mj-cs"/>
              </a:rPr>
              <a:t>ویژگی زیر توسط بسیاری از نویسندگان مشخص شده </a:t>
            </a:r>
            <a:r>
              <a:rPr lang="fa-IR" dirty="0" smtClean="0">
                <a:cs typeface="+mj-cs"/>
              </a:rPr>
              <a:t>است. </a:t>
            </a:r>
          </a:p>
          <a:p>
            <a:pPr algn="r" rtl="1"/>
            <a:r>
              <a:rPr lang="fa-IR" dirty="0" smtClean="0">
                <a:cs typeface="+mj-cs"/>
              </a:rPr>
              <a:t>این چهار ویژگی در تمام پژوهش های کیفی مشترک است.</a:t>
            </a:r>
          </a:p>
          <a:p>
            <a:pPr algn="r" rtl="1"/>
            <a:r>
              <a:rPr lang="fa-IR" dirty="0">
                <a:cs typeface="+mj-cs"/>
              </a:rPr>
              <a:t>1</a:t>
            </a:r>
            <a:r>
              <a:rPr lang="fa-IR" dirty="0" smtClean="0">
                <a:cs typeface="+mj-cs"/>
              </a:rPr>
              <a:t>)  </a:t>
            </a:r>
            <a:r>
              <a:rPr lang="fa-IR" dirty="0">
                <a:cs typeface="+mj-cs"/>
              </a:rPr>
              <a:t>تمرکز بر فرایند، فهم و </a:t>
            </a:r>
            <a:r>
              <a:rPr lang="fa-IR" dirty="0" smtClean="0">
                <a:cs typeface="+mj-cs"/>
              </a:rPr>
              <a:t>معنا</a:t>
            </a:r>
          </a:p>
          <a:p>
            <a:pPr algn="r" rtl="1"/>
            <a:r>
              <a:rPr lang="fa-IR" dirty="0">
                <a:cs typeface="+mj-cs"/>
              </a:rPr>
              <a:t>2</a:t>
            </a:r>
            <a:r>
              <a:rPr lang="fa-IR" dirty="0" smtClean="0">
                <a:cs typeface="+mj-cs"/>
              </a:rPr>
              <a:t> </a:t>
            </a:r>
            <a:r>
              <a:rPr lang="fa-IR" dirty="0">
                <a:cs typeface="+mj-cs"/>
              </a:rPr>
              <a:t>)  پژوهشگر ابزار اصلی گرد اوری و تحلیل داده ها؛ </a:t>
            </a:r>
            <a:endParaRPr lang="fa-IR" dirty="0" smtClean="0">
              <a:cs typeface="+mj-cs"/>
            </a:endParaRPr>
          </a:p>
          <a:p>
            <a:pPr algn="r" rtl="1"/>
            <a:r>
              <a:rPr lang="fa-IR" dirty="0" smtClean="0">
                <a:cs typeface="+mj-cs"/>
              </a:rPr>
              <a:t>3</a:t>
            </a:r>
            <a:r>
              <a:rPr lang="fa-IR" dirty="0">
                <a:cs typeface="+mj-cs"/>
              </a:rPr>
              <a:t>) فرایند استقرایی، </a:t>
            </a:r>
            <a:r>
              <a:rPr lang="fa-IR" dirty="0" smtClean="0">
                <a:cs typeface="+mj-cs"/>
              </a:rPr>
              <a:t>و</a:t>
            </a:r>
          </a:p>
          <a:p>
            <a:pPr algn="r" rtl="1"/>
            <a:r>
              <a:rPr lang="fa-IR" dirty="0" smtClean="0">
                <a:cs typeface="+mj-cs"/>
              </a:rPr>
              <a:t> </a:t>
            </a:r>
            <a:r>
              <a:rPr lang="fa-IR" dirty="0">
                <a:cs typeface="+mj-cs"/>
              </a:rPr>
              <a:t>4) محصول یا نتیجه خیلی زیاد توصیفی.</a:t>
            </a: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9046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600" dirty="0"/>
              <a:t>تمرکز بر معنا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9824" y="1581785"/>
            <a:ext cx="8516112" cy="3538855"/>
          </a:xfrm>
        </p:spPr>
        <p:txBody>
          <a:bodyPr/>
          <a:lstStyle/>
          <a:p>
            <a:pPr marL="0" indent="0" algn="r" rtl="1">
              <a:buNone/>
            </a:pPr>
            <a:r>
              <a:rPr lang="fa-IR" dirty="0" smtClean="0"/>
              <a:t>  </a:t>
            </a:r>
            <a:r>
              <a:rPr lang="ar-SA" dirty="0" smtClean="0"/>
              <a:t>پژوهشگران </a:t>
            </a:r>
            <a:r>
              <a:rPr lang="ar-SA" dirty="0"/>
              <a:t>کیفی از طریق فلسقه های ساختارگرایی، پدیدار شناسی، و تعامل گرایی </a:t>
            </a:r>
            <a:r>
              <a:rPr lang="ar-SA" dirty="0" smtClean="0"/>
              <a:t>نمادین</a:t>
            </a:r>
            <a:r>
              <a:rPr lang="fa-IR" dirty="0" smtClean="0"/>
              <a:t>:</a:t>
            </a:r>
          </a:p>
          <a:p>
            <a:pPr algn="r" rtl="1"/>
            <a:r>
              <a:rPr lang="ar-SA" dirty="0" smtClean="0"/>
              <a:t> </a:t>
            </a:r>
            <a:r>
              <a:rPr lang="ar-SA" dirty="0"/>
              <a:t>به مردم چگونه تحارب خود را تفسیر می کنند، جهان خود را چگونه می سازند، و به تجارب خود چگونه معنی می دهند، علاقه مند هستند. </a:t>
            </a:r>
            <a:endParaRPr lang="en-US" dirty="0"/>
          </a:p>
          <a:p>
            <a:pPr algn="r" rtl="1"/>
            <a:r>
              <a:rPr lang="ar-SA" dirty="0"/>
              <a:t>هدف کلی پژوهش کیفی این است که بداند مردم چگونه تحارب خود را قابل فهم می کنند، فرایندها را توصیف می کنند (بجای بازده یا محصول). معنا سازی می کنند، و تجارب خود را چگونه تفسیر می کنند.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66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b="1" dirty="0"/>
              <a:t>پژوهشگر ابزار اصلی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8928" y="1825625"/>
            <a:ext cx="9582912" cy="4351338"/>
          </a:xfrm>
        </p:spPr>
        <p:txBody>
          <a:bodyPr/>
          <a:lstStyle/>
          <a:p>
            <a:pPr marL="0" indent="0" algn="r" rtl="1">
              <a:buNone/>
            </a:pPr>
            <a:r>
              <a:rPr lang="fa-IR" dirty="0" smtClean="0"/>
              <a:t>   دومین </a:t>
            </a:r>
            <a:r>
              <a:rPr lang="fa-IR" dirty="0"/>
              <a:t>ویژگی </a:t>
            </a:r>
            <a:r>
              <a:rPr lang="fa-IR" dirty="0" smtClean="0"/>
              <a:t>انواع </a:t>
            </a:r>
            <a:r>
              <a:rPr lang="fa-IR" dirty="0"/>
              <a:t>پژوهش کیفی </a:t>
            </a:r>
            <a:endParaRPr lang="fa-IR" dirty="0" smtClean="0"/>
          </a:p>
          <a:p>
            <a:pPr algn="r" rtl="1"/>
            <a:r>
              <a:rPr lang="fa-IR" dirty="0" smtClean="0"/>
              <a:t> </a:t>
            </a:r>
            <a:r>
              <a:rPr lang="fa-IR" dirty="0"/>
              <a:t>پژوهشگر ابزار اصلی برای گردآوری و تحلیل داده ها است. </a:t>
            </a:r>
            <a:endParaRPr lang="fa-IR" dirty="0" smtClean="0"/>
          </a:p>
          <a:p>
            <a:pPr algn="r" rtl="1"/>
            <a:r>
              <a:rPr lang="fa-IR" dirty="0" smtClean="0"/>
              <a:t>از </a:t>
            </a:r>
            <a:r>
              <a:rPr lang="fa-IR" dirty="0"/>
              <a:t>آنجا که هدف این نوع پژوهش فهمیدن است، </a:t>
            </a:r>
            <a:r>
              <a:rPr lang="fa-IR" dirty="0" smtClean="0"/>
              <a:t>ابزار </a:t>
            </a:r>
            <a:r>
              <a:rPr lang="fa-IR" dirty="0"/>
              <a:t>انسانی که به </a:t>
            </a:r>
            <a:r>
              <a:rPr lang="fa-IR" dirty="0" smtClean="0"/>
              <a:t>سرعت </a:t>
            </a:r>
            <a:r>
              <a:rPr lang="fa-IR" dirty="0"/>
              <a:t>پاسخکو و انطباق پذیر است، ابزار مناسبی برای گردآوری و تحلیل داده ها </a:t>
            </a:r>
            <a:r>
              <a:rPr lang="fa-IR" dirty="0" smtClean="0"/>
              <a:t>است.</a:t>
            </a:r>
          </a:p>
          <a:p>
            <a:pPr algn="r" rtl="1"/>
            <a:r>
              <a:rPr lang="fa-IR" dirty="0" smtClean="0"/>
              <a:t>پژوهشگر </a:t>
            </a:r>
            <a:r>
              <a:rPr lang="fa-IR" dirty="0"/>
              <a:t>می تواند از طریق ارتباط کلامی و عیر کلامی فهم خود را بسط دهد، به سرعت اطلاعات را پردازش کند، مواد را توضیح داده و خلاصه کند، درستی و تفسیر را با پاسخ دهندگان بازبینی کند، و پاسخ های غیر عادی یا پیش بینی نشده را کشف کند.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00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4944"/>
            <a:ext cx="10515600" cy="731520"/>
          </a:xfrm>
        </p:spPr>
        <p:txBody>
          <a:bodyPr>
            <a:normAutofit fontScale="90000"/>
          </a:bodyPr>
          <a:lstStyle/>
          <a:p>
            <a:pPr algn="ctr"/>
            <a:r>
              <a:rPr lang="fa-IR" sz="3600" b="1" dirty="0"/>
              <a:t>فرایند استقرایی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3433"/>
            <a:ext cx="9966960" cy="4351338"/>
          </a:xfrm>
        </p:spPr>
        <p:txBody>
          <a:bodyPr>
            <a:normAutofit/>
          </a:bodyPr>
          <a:lstStyle/>
          <a:p>
            <a:pPr algn="r" rtl="1"/>
            <a:r>
              <a:rPr lang="ar-SA" dirty="0" smtClean="0">
                <a:cs typeface="+mj-cs"/>
              </a:rPr>
              <a:t>از </a:t>
            </a:r>
            <a:r>
              <a:rPr lang="ar-SA" dirty="0">
                <a:cs typeface="+mj-cs"/>
              </a:rPr>
              <a:t>پژوهش کیفی </a:t>
            </a:r>
            <a:r>
              <a:rPr lang="fa-IR" dirty="0" smtClean="0">
                <a:cs typeface="+mj-cs"/>
              </a:rPr>
              <a:t>اغلب </a:t>
            </a:r>
            <a:r>
              <a:rPr lang="ar-SA" dirty="0" smtClean="0">
                <a:cs typeface="+mj-cs"/>
              </a:rPr>
              <a:t>به دلیل </a:t>
            </a:r>
            <a:r>
              <a:rPr lang="fa-IR" dirty="0" smtClean="0">
                <a:cs typeface="+mj-cs"/>
              </a:rPr>
              <a:t>نبود </a:t>
            </a:r>
            <a:r>
              <a:rPr lang="ar-SA" dirty="0" smtClean="0">
                <a:cs typeface="+mj-cs"/>
              </a:rPr>
              <a:t>نظریه یا </a:t>
            </a:r>
            <a:r>
              <a:rPr lang="ar-SA" dirty="0">
                <a:cs typeface="+mj-cs"/>
              </a:rPr>
              <a:t>نظریه های موجود برای تبیین پدیده مناسب </a:t>
            </a:r>
            <a:r>
              <a:rPr lang="ar-SA" dirty="0" smtClean="0">
                <a:cs typeface="+mj-cs"/>
              </a:rPr>
              <a:t>نیستند</a:t>
            </a:r>
            <a:r>
              <a:rPr lang="fa-IR" dirty="0" smtClean="0">
                <a:cs typeface="+mj-cs"/>
              </a:rPr>
              <a:t>، استفاده میشود</a:t>
            </a:r>
            <a:r>
              <a:rPr lang="ar-SA" dirty="0" smtClean="0">
                <a:cs typeface="+mj-cs"/>
              </a:rPr>
              <a:t>. </a:t>
            </a:r>
            <a:endParaRPr lang="fa-IR" dirty="0" smtClean="0">
              <a:cs typeface="+mj-cs"/>
            </a:endParaRPr>
          </a:p>
          <a:p>
            <a:pPr algn="r" rtl="1"/>
            <a:r>
              <a:rPr lang="ar-SA" dirty="0" smtClean="0">
                <a:cs typeface="+mj-cs"/>
              </a:rPr>
              <a:t>داده </a:t>
            </a:r>
            <a:r>
              <a:rPr lang="ar-SA" dirty="0">
                <a:cs typeface="+mj-cs"/>
              </a:rPr>
              <a:t>ها را برای ساخت مفاهیم، فرضیه ها، یا نظریه ها گرد آوری می کنند. از </a:t>
            </a:r>
            <a:r>
              <a:rPr lang="ar-SA" dirty="0" smtClean="0">
                <a:cs typeface="+mj-cs"/>
              </a:rPr>
              <a:t>مشاهد</a:t>
            </a:r>
            <a:r>
              <a:rPr lang="fa-IR" dirty="0" smtClean="0">
                <a:cs typeface="+mj-cs"/>
              </a:rPr>
              <a:t>ه ها</a:t>
            </a:r>
            <a:r>
              <a:rPr lang="ar-SA" dirty="0" smtClean="0">
                <a:cs typeface="+mj-cs"/>
              </a:rPr>
              <a:t> </a:t>
            </a:r>
            <a:r>
              <a:rPr lang="ar-SA" dirty="0">
                <a:cs typeface="+mj-cs"/>
              </a:rPr>
              <a:t>و ادراک های شهودی حاصل از بودن در </a:t>
            </a:r>
            <a:r>
              <a:rPr lang="ar-SA" dirty="0" smtClean="0">
                <a:cs typeface="+mj-cs"/>
              </a:rPr>
              <a:t>محیط، </a:t>
            </a:r>
            <a:r>
              <a:rPr lang="ar-SA" dirty="0">
                <a:cs typeface="+mj-cs"/>
              </a:rPr>
              <a:t>نظریه می سازند. </a:t>
            </a:r>
            <a:endParaRPr lang="fa-IR" dirty="0" smtClean="0">
              <a:cs typeface="+mj-cs"/>
            </a:endParaRPr>
          </a:p>
          <a:p>
            <a:pPr algn="r" rtl="1"/>
            <a:r>
              <a:rPr lang="ar-SA" dirty="0" smtClean="0">
                <a:cs typeface="+mj-cs"/>
              </a:rPr>
              <a:t>تکه </a:t>
            </a:r>
            <a:r>
              <a:rPr lang="ar-SA" dirty="0">
                <a:cs typeface="+mj-cs"/>
              </a:rPr>
              <a:t>های کوچک و قطعات حاصل از مصاحبه ها، </a:t>
            </a:r>
            <a:r>
              <a:rPr lang="ar-SA" dirty="0" smtClean="0">
                <a:cs typeface="+mj-cs"/>
              </a:rPr>
              <a:t>مشاهد</a:t>
            </a:r>
            <a:r>
              <a:rPr lang="fa-IR" dirty="0" smtClean="0">
                <a:cs typeface="+mj-cs"/>
              </a:rPr>
              <a:t>ه ها</a:t>
            </a:r>
            <a:r>
              <a:rPr lang="ar-SA" dirty="0" smtClean="0">
                <a:cs typeface="+mj-cs"/>
              </a:rPr>
              <a:t>، </a:t>
            </a:r>
            <a:r>
              <a:rPr lang="ar-SA" dirty="0">
                <a:cs typeface="+mj-cs"/>
              </a:rPr>
              <a:t>یا اسناد با هم ترکیب شده و به صورت مضامین</a:t>
            </a:r>
            <a:r>
              <a:rPr lang="fa-IR" dirty="0">
                <a:cs typeface="+mj-cs"/>
              </a:rPr>
              <a:t> بزرگ تر منظم می شوند، </a:t>
            </a:r>
            <a:endParaRPr lang="fa-IR" dirty="0" smtClean="0">
              <a:cs typeface="+mj-cs"/>
            </a:endParaRPr>
          </a:p>
          <a:p>
            <a:pPr algn="r" rtl="1"/>
            <a:r>
              <a:rPr lang="fa-IR" dirty="0" smtClean="0">
                <a:cs typeface="+mj-cs"/>
              </a:rPr>
              <a:t>از </a:t>
            </a:r>
            <a:r>
              <a:rPr lang="fa-IR" dirty="0">
                <a:cs typeface="+mj-cs"/>
              </a:rPr>
              <a:t>جزء به کل حرکت می کند</a:t>
            </a:r>
            <a:r>
              <a:rPr lang="fa-IR" dirty="0" smtClean="0">
                <a:cs typeface="+mj-cs"/>
              </a:rPr>
              <a:t>.</a:t>
            </a:r>
            <a:r>
              <a:rPr lang="ar-SA" dirty="0" smtClean="0">
                <a:cs typeface="+mj-cs"/>
              </a:rPr>
              <a:t> </a:t>
            </a:r>
            <a:r>
              <a:rPr lang="ar-SA" dirty="0">
                <a:cs typeface="+mj-cs"/>
              </a:rPr>
              <a:t>یافته های استقرایی حاصل از داده های مطالعه کیفی در قالب، مضامین، مقوله ها، </a:t>
            </a:r>
            <a:r>
              <a:rPr lang="fa-IR" dirty="0">
                <a:cs typeface="+mj-cs"/>
              </a:rPr>
              <a:t>نشانه ها، مفاهیم، فرضیه های موقت و غیر قطعی و حتی نظریه در مورد یک جنبه خاص ازعمل تنظیم می شوند.</a:t>
            </a: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7342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/>
              <a:t>توصیف غنی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968" y="1825625"/>
            <a:ext cx="9302496" cy="4351338"/>
          </a:xfrm>
        </p:spPr>
        <p:txBody>
          <a:bodyPr/>
          <a:lstStyle/>
          <a:p>
            <a:pPr algn="r" rtl="1"/>
            <a:r>
              <a:rPr lang="fa-IR" dirty="0">
                <a:cs typeface="+mj-cs"/>
              </a:rPr>
              <a:t>محصول بررسی کیفی شدیداً توصیفی است. </a:t>
            </a:r>
            <a:endParaRPr lang="fa-IR" dirty="0" smtClean="0">
              <a:cs typeface="+mj-cs"/>
            </a:endParaRPr>
          </a:p>
          <a:p>
            <a:pPr algn="r" rtl="1"/>
            <a:r>
              <a:rPr lang="fa-IR" dirty="0" smtClean="0">
                <a:cs typeface="+mj-cs"/>
              </a:rPr>
              <a:t>از </a:t>
            </a:r>
            <a:r>
              <a:rPr lang="fa-IR" dirty="0">
                <a:cs typeface="+mj-cs"/>
              </a:rPr>
              <a:t>کلمات و تصاویر </a:t>
            </a:r>
            <a:r>
              <a:rPr lang="fa-IR" dirty="0" smtClean="0">
                <a:cs typeface="+mj-cs"/>
              </a:rPr>
              <a:t>جهت </a:t>
            </a:r>
            <a:r>
              <a:rPr lang="fa-IR" dirty="0">
                <a:cs typeface="+mj-cs"/>
              </a:rPr>
              <a:t>انتقال آنچه که </a:t>
            </a:r>
            <a:r>
              <a:rPr lang="fa-IR" dirty="0" smtClean="0">
                <a:cs typeface="+mj-cs"/>
              </a:rPr>
              <a:t>در </a:t>
            </a:r>
            <a:r>
              <a:rPr lang="fa-IR" dirty="0">
                <a:cs typeface="+mj-cs"/>
              </a:rPr>
              <a:t>مورد پدیده کسب </a:t>
            </a:r>
            <a:r>
              <a:rPr lang="fa-IR" dirty="0" smtClean="0">
                <a:cs typeface="+mj-cs"/>
              </a:rPr>
              <a:t>شده، </a:t>
            </a:r>
            <a:r>
              <a:rPr lang="fa-IR" dirty="0">
                <a:cs typeface="+mj-cs"/>
              </a:rPr>
              <a:t>استفاده می شود. </a:t>
            </a:r>
            <a:endParaRPr lang="fa-IR" dirty="0" smtClean="0">
              <a:cs typeface="+mj-cs"/>
            </a:endParaRPr>
          </a:p>
          <a:p>
            <a:pPr algn="r" rtl="1"/>
            <a:r>
              <a:rPr lang="fa-IR" dirty="0" smtClean="0">
                <a:cs typeface="+mj-cs"/>
              </a:rPr>
              <a:t>شرکت </a:t>
            </a:r>
            <a:r>
              <a:rPr lang="fa-IR" dirty="0">
                <a:cs typeface="+mj-cs"/>
              </a:rPr>
              <a:t>گنندگان درگیر در مطالعه و فعالیت های مورد علاقه </a:t>
            </a:r>
            <a:r>
              <a:rPr lang="fa-IR" dirty="0" smtClean="0">
                <a:cs typeface="+mj-cs"/>
              </a:rPr>
              <a:t>آنان گاه توصیف می شود.</a:t>
            </a:r>
          </a:p>
          <a:p>
            <a:pPr algn="r" rtl="1"/>
            <a:r>
              <a:rPr lang="fa-IR" dirty="0" smtClean="0">
                <a:cs typeface="+mj-cs"/>
              </a:rPr>
              <a:t>همیشه </a:t>
            </a:r>
            <a:r>
              <a:rPr lang="fa-IR" dirty="0">
                <a:cs typeface="+mj-cs"/>
              </a:rPr>
              <a:t>برای حمایت از یافته های مطالعه نمونه هایی از اسناد، یادداشت های میدانی، مصاحبه های انجام شده با شرکت کنندگان، گزیده هایی از نوارهای ویدیویی، </a:t>
            </a:r>
            <a:r>
              <a:rPr lang="fa-IR" dirty="0" smtClean="0">
                <a:cs typeface="+mj-cs"/>
              </a:rPr>
              <a:t>ارتباط  </a:t>
            </a:r>
            <a:r>
              <a:rPr lang="fa-IR" dirty="0">
                <a:cs typeface="+mj-cs"/>
              </a:rPr>
              <a:t>الکترونیکی، و یا ترکیبی از اینها، نقل می شود</a:t>
            </a:r>
            <a:r>
              <a:rPr lang="fa-IR" dirty="0" smtClean="0">
                <a:cs typeface="+mj-cs"/>
              </a:rPr>
              <a:t>.</a:t>
            </a:r>
          </a:p>
          <a:p>
            <a:pPr algn="r" rtl="1"/>
            <a:r>
              <a:rPr lang="fa-IR" dirty="0" smtClean="0">
                <a:cs typeface="+mj-cs"/>
              </a:rPr>
              <a:t> </a:t>
            </a:r>
            <a:r>
              <a:rPr lang="fa-IR" dirty="0">
                <a:cs typeface="+mj-cs"/>
              </a:rPr>
              <a:t>نقل قول ها و گزیده ها به توصیف ماهیت پژوهش کیفی کمک می کنند.</a:t>
            </a:r>
            <a:endParaRPr lang="en-US" dirty="0">
              <a:cs typeface="+mj-cs"/>
            </a:endParaRPr>
          </a:p>
          <a:p>
            <a:pPr algn="r" rtl="1"/>
            <a:endParaRPr lang="fa-IR" dirty="0" smtClean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9939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1768" y="500063"/>
            <a:ext cx="10515600" cy="926402"/>
          </a:xfrm>
        </p:spPr>
        <p:txBody>
          <a:bodyPr>
            <a:normAutofit/>
          </a:bodyPr>
          <a:lstStyle/>
          <a:p>
            <a:pPr algn="ctr"/>
            <a:r>
              <a:rPr lang="ar-SA" sz="3600" dirty="0"/>
              <a:t>دیگر مطالعات کیفی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6466"/>
            <a:ext cx="10515600" cy="4750498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SA" dirty="0">
                <a:cs typeface="+mj-cs"/>
              </a:rPr>
              <a:t> </a:t>
            </a:r>
            <a:r>
              <a:rPr lang="ar-SA" dirty="0" smtClean="0">
                <a:cs typeface="+mj-cs"/>
              </a:rPr>
              <a:t>انواع</a:t>
            </a:r>
            <a:r>
              <a:rPr lang="fa-IR" dirty="0" smtClean="0">
                <a:cs typeface="+mj-cs"/>
              </a:rPr>
              <a:t> دیگر</a:t>
            </a:r>
            <a:r>
              <a:rPr lang="ar-SA" dirty="0" smtClean="0">
                <a:cs typeface="+mj-cs"/>
              </a:rPr>
              <a:t> یک </a:t>
            </a:r>
            <a:r>
              <a:rPr lang="ar-SA" dirty="0">
                <a:cs typeface="+mj-cs"/>
              </a:rPr>
              <a:t>بُعد اضافی دارند. </a:t>
            </a:r>
            <a:endParaRPr lang="en-US" dirty="0">
              <a:cs typeface="+mj-cs"/>
            </a:endParaRPr>
          </a:p>
          <a:p>
            <a:pPr algn="r" rtl="1"/>
            <a:r>
              <a:rPr lang="ar-SA" dirty="0">
                <a:cs typeface="+mj-cs"/>
              </a:rPr>
              <a:t>پدیدارشناسی به دنبالِ درک جوهره و ساختار زیربناییِ پدیدۀ موردنظر است. </a:t>
            </a:r>
            <a:endParaRPr lang="en-US" dirty="0">
              <a:cs typeface="+mj-cs"/>
            </a:endParaRPr>
          </a:p>
          <a:p>
            <a:pPr algn="r" rtl="1"/>
            <a:r>
              <a:rPr lang="ar-SA" dirty="0">
                <a:cs typeface="+mj-cs"/>
              </a:rPr>
              <a:t>قوم­نگاری تلاش می­کند تعامل افراد نه تنها با دیگران؛ بلکه با فرهنگ جامعه­ای که در ان زندگی می­کنند را درک کند.</a:t>
            </a:r>
            <a:endParaRPr lang="en-US" dirty="0">
              <a:cs typeface="+mj-cs"/>
            </a:endParaRPr>
          </a:p>
          <a:p>
            <a:pPr algn="r" rtl="1"/>
            <a:r>
              <a:rPr lang="ar-SA" dirty="0">
                <a:cs typeface="+mj-cs"/>
              </a:rPr>
              <a:t> نظریۀ داده ­بنیاد نه تنها به دنبالِ فهمِ پدیدۀ موردعلاقه است بلکه همچنین می­خواهد دربارۀ آن یک نظریۀ قائم به ­ذات بسازد. </a:t>
            </a:r>
            <a:endParaRPr lang="en-US" dirty="0">
              <a:cs typeface="+mj-cs"/>
            </a:endParaRPr>
          </a:p>
          <a:p>
            <a:pPr algn="r" rtl="1"/>
            <a:r>
              <a:rPr lang="ar-SA" dirty="0">
                <a:cs typeface="+mj-cs"/>
              </a:rPr>
              <a:t>تحلیل روایتی از داستان­هایی که مردم می­گویند استفاده می­کند، به شیوه­های مختلف آنها را تحلیل می­کند تا معنای تجربیات را آن گونه که در داستان­های موردنظر آشکار می­شود را دریابد. </a:t>
            </a:r>
            <a:endParaRPr lang="fa-IR" dirty="0" smtClean="0">
              <a:cs typeface="+mj-cs"/>
            </a:endParaRPr>
          </a:p>
          <a:p>
            <a:pPr algn="r" rtl="1"/>
            <a:r>
              <a:rPr lang="ar-SA" dirty="0" smtClean="0">
                <a:cs typeface="+mj-cs"/>
              </a:rPr>
              <a:t>اگر </a:t>
            </a:r>
            <a:r>
              <a:rPr lang="ar-SA" dirty="0">
                <a:cs typeface="+mj-cs"/>
              </a:rPr>
              <a:t>واحد تحلیل، یک سیستم محدود باشد– موردی مثل یک شخص، یک برنامه، یا یک رویداد – می­توان چنین مطالعه­ای را «مطالعه موردی کیفی» نامید.</a:t>
            </a: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1970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6736" y="1426464"/>
            <a:ext cx="9521952" cy="4750499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SA" dirty="0">
                <a:cs typeface="+mj-cs"/>
              </a:rPr>
              <a:t>مطالعات کیفی پایه </a:t>
            </a:r>
            <a:r>
              <a:rPr lang="ar-SA" dirty="0" smtClean="0">
                <a:cs typeface="+mj-cs"/>
              </a:rPr>
              <a:t>در </a:t>
            </a:r>
            <a:r>
              <a:rPr lang="ar-SA" dirty="0">
                <a:cs typeface="+mj-cs"/>
              </a:rPr>
              <a:t>تمام رشته­ها و فعالیت­های کاربردی </a:t>
            </a:r>
            <a:r>
              <a:rPr lang="fa-IR" dirty="0" smtClean="0">
                <a:cs typeface="+mj-cs"/>
              </a:rPr>
              <a:t>دیده می شود</a:t>
            </a:r>
          </a:p>
          <a:p>
            <a:pPr algn="r" rtl="1"/>
            <a:r>
              <a:rPr lang="ar-SA" dirty="0" smtClean="0">
                <a:cs typeface="+mj-cs"/>
              </a:rPr>
              <a:t> رایج­ترین </a:t>
            </a:r>
            <a:r>
              <a:rPr lang="ar-SA" dirty="0">
                <a:cs typeface="+mj-cs"/>
              </a:rPr>
              <a:t>صورت پژوهش کیفی </a:t>
            </a:r>
            <a:r>
              <a:rPr lang="ar-SA" dirty="0" smtClean="0">
                <a:cs typeface="+mj-cs"/>
              </a:rPr>
              <a:t>در </a:t>
            </a:r>
            <a:r>
              <a:rPr lang="ar-SA" dirty="0">
                <a:cs typeface="+mj-cs"/>
              </a:rPr>
              <a:t>تعلیم و </a:t>
            </a:r>
            <a:r>
              <a:rPr lang="ar-SA" dirty="0" smtClean="0">
                <a:cs typeface="+mj-cs"/>
              </a:rPr>
              <a:t>تربیت</a:t>
            </a:r>
            <a:r>
              <a:rPr lang="fa-IR" dirty="0" smtClean="0">
                <a:cs typeface="+mj-cs"/>
              </a:rPr>
              <a:t>.</a:t>
            </a:r>
          </a:p>
          <a:p>
            <a:pPr algn="r" rtl="1"/>
            <a:r>
              <a:rPr lang="ar-SA" dirty="0" smtClean="0">
                <a:cs typeface="+mj-cs"/>
              </a:rPr>
              <a:t>داده­ها </a:t>
            </a:r>
            <a:r>
              <a:rPr lang="ar-SA" dirty="0">
                <a:cs typeface="+mj-cs"/>
              </a:rPr>
              <a:t>از طریق مصاحبه، مشاهده، یا تحلیل اَسنادی گردآوری می­شوند. </a:t>
            </a:r>
            <a:endParaRPr lang="fa-IR" dirty="0" smtClean="0">
              <a:cs typeface="+mj-cs"/>
            </a:endParaRPr>
          </a:p>
          <a:p>
            <a:pPr algn="r" rtl="1"/>
            <a:r>
              <a:rPr lang="ar-SA" dirty="0" smtClean="0">
                <a:cs typeface="+mj-cs"/>
              </a:rPr>
              <a:t>چه­چیزی </a:t>
            </a:r>
            <a:r>
              <a:rPr lang="ar-SA" dirty="0">
                <a:cs typeface="+mj-cs"/>
              </a:rPr>
              <a:t>پرسیده </a:t>
            </a:r>
            <a:r>
              <a:rPr lang="fa-IR" dirty="0" smtClean="0">
                <a:cs typeface="+mj-cs"/>
              </a:rPr>
              <a:t>یا </a:t>
            </a:r>
            <a:r>
              <a:rPr lang="ar-SA" dirty="0" smtClean="0">
                <a:cs typeface="+mj-cs"/>
              </a:rPr>
              <a:t>مشاهده </a:t>
            </a:r>
            <a:r>
              <a:rPr lang="ar-SA" dirty="0">
                <a:cs typeface="+mj-cs"/>
              </a:rPr>
              <a:t>می­شود، یا چه اَسنادی معتبر محسوب می­شوند، به چارچوب نظری رشتۀ مطالعه شده بستگی </a:t>
            </a:r>
            <a:r>
              <a:rPr lang="ar-SA" dirty="0" smtClean="0">
                <a:cs typeface="+mj-cs"/>
              </a:rPr>
              <a:t>دارد</a:t>
            </a:r>
            <a:r>
              <a:rPr lang="fa-IR" dirty="0" smtClean="0">
                <a:cs typeface="+mj-cs"/>
              </a:rPr>
              <a:t> .</a:t>
            </a:r>
            <a:r>
              <a:rPr lang="ar-SA" dirty="0" smtClean="0">
                <a:cs typeface="+mj-cs"/>
              </a:rPr>
              <a:t>روان­شناس </a:t>
            </a:r>
            <a:r>
              <a:rPr lang="ar-SA" dirty="0">
                <a:cs typeface="+mj-cs"/>
              </a:rPr>
              <a:t>آموزشی به فهم تبادلات یاددهی- یادگیری در یک کلاس درس علاقمند باشد، </a:t>
            </a:r>
            <a:r>
              <a:rPr lang="ar-SA" dirty="0" smtClean="0">
                <a:cs typeface="+mj-cs"/>
              </a:rPr>
              <a:t>جامعه­شناس </a:t>
            </a:r>
            <a:r>
              <a:rPr lang="ar-SA" dirty="0">
                <a:cs typeface="+mj-cs"/>
              </a:rPr>
              <a:t>به نقش­های اجتماعی و الگوهای تعامل اجتماعی در همان کلاس بیشتر علاقه مند باشد. </a:t>
            </a:r>
            <a:endParaRPr lang="fa-IR" dirty="0" smtClean="0">
              <a:cs typeface="+mj-cs"/>
            </a:endParaRPr>
          </a:p>
          <a:p>
            <a:pPr algn="r" rtl="1"/>
            <a:r>
              <a:rPr lang="ar-SA" dirty="0" smtClean="0">
                <a:cs typeface="+mj-cs"/>
              </a:rPr>
              <a:t>تحلیل </a:t>
            </a:r>
            <a:r>
              <a:rPr lang="ar-SA" dirty="0">
                <a:cs typeface="+mj-cs"/>
              </a:rPr>
              <a:t>داده­ها مستلزم شناسایی الگوهای تکراری است که داده­ها را توصیف می­کند. </a:t>
            </a:r>
            <a:endParaRPr lang="fa-IR" dirty="0" smtClean="0">
              <a:cs typeface="+mj-cs"/>
            </a:endParaRPr>
          </a:p>
          <a:p>
            <a:pPr algn="r" rtl="1"/>
            <a:r>
              <a:rPr lang="ar-SA" dirty="0" smtClean="0">
                <a:cs typeface="+mj-cs"/>
              </a:rPr>
              <a:t>یافته­ها</a:t>
            </a:r>
            <a:r>
              <a:rPr lang="ar-SA" dirty="0">
                <a:cs typeface="+mj-cs"/>
              </a:rPr>
              <a:t>، الگوها یا مضامین تکراری هستند که با داده­هایی که از آنها استخراج شده­اند حمایت می­شوند. </a:t>
            </a:r>
            <a:endParaRPr lang="fa-IR" dirty="0" smtClean="0">
              <a:cs typeface="+mj-cs"/>
            </a:endParaRPr>
          </a:p>
          <a:p>
            <a:pPr algn="r" rtl="1"/>
            <a:r>
              <a:rPr lang="ar-SA" dirty="0" smtClean="0">
                <a:cs typeface="+mj-cs"/>
              </a:rPr>
              <a:t>تفسیر </a:t>
            </a:r>
            <a:r>
              <a:rPr lang="ar-SA" dirty="0">
                <a:cs typeface="+mj-cs"/>
              </a:rPr>
              <a:t>کلّی، برداشت پژوهشگر از فهم شرکت­کنندگان در ارتباط با پدیدۀ موردعلاقه خواهد بود</a:t>
            </a:r>
            <a:r>
              <a:rPr lang="ar-SA" dirty="0" smtClean="0">
                <a:cs typeface="+mj-cs"/>
              </a:rPr>
              <a:t>.</a:t>
            </a: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9857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/>
              <a:t>چرخه پژوهش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b="1" dirty="0"/>
              <a:t>پژوهشگران کمی</a:t>
            </a:r>
            <a:r>
              <a:rPr lang="fa-IR" dirty="0"/>
              <a:t> (کسانی که به داده­های «سخت» کمّی نظیر نتایج آزمون­های استاندارد، علاقه­مند هستند و بر فرضیه­آزمایی تأکید دارند) </a:t>
            </a:r>
            <a:r>
              <a:rPr lang="fa-IR" dirty="0" smtClean="0"/>
              <a:t>و</a:t>
            </a:r>
          </a:p>
          <a:p>
            <a:pPr algn="r" rtl="1"/>
            <a:r>
              <a:rPr lang="fa-IR" dirty="0" smtClean="0"/>
              <a:t> </a:t>
            </a:r>
            <a:r>
              <a:rPr lang="fa-IR" b="1" dirty="0"/>
              <a:t>پژوهشگران کیفی</a:t>
            </a:r>
            <a:r>
              <a:rPr lang="fa-IR" dirty="0"/>
              <a:t>(کسانی که به کشف مسائل آموزشی با استفاده از داده های کیفی نظیر مصاحبه­های باز-پاسخ که داده­های مبتنی بر دیدگاه­های شرکت­کنندگان و کلمات واقعی آنها را فراهم می­کنند، علاقه­مند هستند) هر دو چرخه کامل پژوهش را طی می­کنند، اما هر یک بر بخش­های مختلف تأکید می­کنند.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99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>
            <a:normAutofit/>
          </a:bodyPr>
          <a:lstStyle/>
          <a:p>
            <a:pPr algn="ctr"/>
            <a:r>
              <a:rPr lang="fa-IR" sz="3600" b="1" dirty="0"/>
              <a:t>توانایی های مورد  انتظار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487424"/>
            <a:ext cx="8534400" cy="4689539"/>
          </a:xfrm>
        </p:spPr>
        <p:txBody>
          <a:bodyPr>
            <a:normAutofit/>
          </a:bodyPr>
          <a:lstStyle/>
          <a:p>
            <a:pPr algn="r" rtl="1"/>
            <a:r>
              <a:rPr lang="fa-IR" sz="2600" b="1" i="1" dirty="0">
                <a:cs typeface="+mj-cs"/>
              </a:rPr>
              <a:t>حالت سئوال  کردن </a:t>
            </a:r>
            <a:r>
              <a:rPr lang="fa-IR" sz="2600" i="1" dirty="0">
                <a:cs typeface="+mj-cs"/>
              </a:rPr>
              <a:t>با </a:t>
            </a:r>
            <a:r>
              <a:rPr lang="fa-IR" sz="2600" i="1" dirty="0" smtClean="0">
                <a:cs typeface="+mj-cs"/>
              </a:rPr>
              <a:t>توجه </a:t>
            </a:r>
            <a:r>
              <a:rPr lang="fa-IR" sz="2600" i="1" dirty="0">
                <a:cs typeface="+mj-cs"/>
              </a:rPr>
              <a:t>به زمینه کاری و </a:t>
            </a:r>
            <a:r>
              <a:rPr lang="fa-IR" sz="2600" i="1" dirty="0" smtClean="0">
                <a:cs typeface="+mj-cs"/>
              </a:rPr>
              <a:t>زندگی. توجه به آنچه که در اطراف می گذرد.</a:t>
            </a:r>
            <a:r>
              <a:rPr lang="fa-IR" sz="2400" dirty="0"/>
              <a:t> چرا چیزها آنچنان هستند، که </a:t>
            </a:r>
            <a:r>
              <a:rPr lang="fa-IR" sz="2400" dirty="0" smtClean="0"/>
              <a:t>هستند.</a:t>
            </a:r>
          </a:p>
          <a:p>
            <a:pPr lvl="0" algn="r" rtl="1"/>
            <a:r>
              <a:rPr lang="fa-IR" sz="2400" b="1" i="1" dirty="0"/>
              <a:t>تحمل بالا در ابهام</a:t>
            </a:r>
            <a:r>
              <a:rPr lang="fa-IR" sz="2400" i="1" dirty="0"/>
              <a:t>.</a:t>
            </a:r>
            <a:r>
              <a:rPr lang="fa-IR" sz="2400" dirty="0"/>
              <a:t> </a:t>
            </a:r>
            <a:r>
              <a:rPr lang="fa-IR" sz="2400" dirty="0" smtClean="0"/>
              <a:t>مطالعه </a:t>
            </a:r>
            <a:r>
              <a:rPr lang="fa-IR" sz="2400" dirty="0"/>
              <a:t>کیفی انعطاف پذیر است، متغیرهای مرتبط از قبل شناخته شده نیستند، یافته ها در فرایند تحلیل داده ها به صورت استقرایی کسب می شوند، </a:t>
            </a:r>
            <a:r>
              <a:rPr lang="fa-IR" sz="2400" dirty="0" smtClean="0"/>
              <a:t>پژوهشگر </a:t>
            </a:r>
            <a:r>
              <a:rPr lang="fa-IR" sz="2400" dirty="0"/>
              <a:t>باید با افت و خیز بررسی کیفی احساس راحتی کند و به فرایند اعتماد کند</a:t>
            </a:r>
            <a:r>
              <a:rPr lang="fa-IR" sz="2400" dirty="0" smtClean="0"/>
              <a:t>.</a:t>
            </a:r>
          </a:p>
          <a:p>
            <a:pPr algn="r" rtl="1"/>
            <a:r>
              <a:rPr lang="fa-IR" sz="2400" b="1" i="1" dirty="0"/>
              <a:t>مشاهده گر دقیق بودن</a:t>
            </a:r>
            <a:r>
              <a:rPr lang="fa-IR" sz="2400" dirty="0"/>
              <a:t>. </a:t>
            </a:r>
            <a:r>
              <a:rPr lang="fa-IR" sz="2400" dirty="0" smtClean="0"/>
              <a:t>مشاهده </a:t>
            </a:r>
            <a:r>
              <a:rPr lang="fa-IR" sz="2400" dirty="0"/>
              <a:t>یک فرایند منظم است نه </a:t>
            </a:r>
            <a:r>
              <a:rPr lang="fa-IR" sz="2400" dirty="0" smtClean="0"/>
              <a:t>تصادفی؛از </a:t>
            </a:r>
            <a:r>
              <a:rPr lang="fa-IR" sz="2400" dirty="0"/>
              <a:t>طریق تمرین </a:t>
            </a:r>
            <a:r>
              <a:rPr lang="fa-IR" sz="2400" dirty="0" smtClean="0"/>
              <a:t>مهارت </a:t>
            </a:r>
            <a:r>
              <a:rPr lang="fa-IR" sz="2400" dirty="0"/>
              <a:t>مشاهده را </a:t>
            </a:r>
            <a:r>
              <a:rPr lang="fa-IR" sz="2400" dirty="0" smtClean="0"/>
              <a:t>باید افزایش </a:t>
            </a:r>
            <a:r>
              <a:rPr lang="fa-IR" sz="2400" dirty="0"/>
              <a:t>داد</a:t>
            </a:r>
            <a:r>
              <a:rPr lang="fa-IR" sz="2400" dirty="0" smtClean="0"/>
              <a:t>.</a:t>
            </a:r>
          </a:p>
          <a:p>
            <a:pPr lvl="0" algn="r" rtl="1"/>
            <a:r>
              <a:rPr lang="fa-IR" sz="2400" b="1" i="1" dirty="0"/>
              <a:t>سئوال خوب پرسیدن</a:t>
            </a:r>
            <a:r>
              <a:rPr lang="fa-IR" sz="2400" dirty="0"/>
              <a:t>. </a:t>
            </a:r>
            <a:r>
              <a:rPr lang="fa-IR" sz="2400" dirty="0" smtClean="0"/>
              <a:t>مصاحبه </a:t>
            </a:r>
            <a:r>
              <a:rPr lang="fa-IR" sz="2400" dirty="0"/>
              <a:t>اغلب شیوه اصلی گردآوری داده است. کسب داده </a:t>
            </a:r>
            <a:r>
              <a:rPr lang="fa-IR" sz="2400" i="1" dirty="0"/>
              <a:t>های </a:t>
            </a:r>
            <a:r>
              <a:rPr lang="fa-IR" sz="2400" i="1" dirty="0" smtClean="0"/>
              <a:t>مناسب</a:t>
            </a:r>
            <a:r>
              <a:rPr lang="fa-IR" sz="2400" dirty="0" smtClean="0"/>
              <a:t>به سئوال </a:t>
            </a:r>
            <a:r>
              <a:rPr lang="fa-IR" sz="2400" dirty="0"/>
              <a:t>های باز- پاسخ مناسب </a:t>
            </a:r>
            <a:r>
              <a:rPr lang="fa-IR" sz="2400" dirty="0" smtClean="0"/>
              <a:t>و سئوال </a:t>
            </a:r>
            <a:r>
              <a:rPr lang="fa-IR" sz="2400" dirty="0"/>
              <a:t>های پی گیر </a:t>
            </a:r>
            <a:r>
              <a:rPr lang="fa-IR" sz="2400" dirty="0" smtClean="0"/>
              <a:t>برای </a:t>
            </a:r>
            <a:r>
              <a:rPr lang="fa-IR" sz="2400" dirty="0"/>
              <a:t>توضیح بیشتر و </a:t>
            </a:r>
            <a:r>
              <a:rPr lang="fa-IR" sz="2400" dirty="0" smtClean="0"/>
              <a:t>دقیق، </a:t>
            </a:r>
            <a:r>
              <a:rPr lang="fa-IR" sz="2400" dirty="0"/>
              <a:t>بستگی دارد.</a:t>
            </a:r>
            <a:r>
              <a:rPr lang="fa-IR" sz="2400" i="1" dirty="0"/>
              <a:t> </a:t>
            </a:r>
            <a:endParaRPr lang="en-US" sz="2400" dirty="0"/>
          </a:p>
          <a:p>
            <a:pPr algn="r" rtl="1"/>
            <a:endParaRPr lang="en-US" sz="2400" dirty="0"/>
          </a:p>
          <a:p>
            <a:pPr lvl="0" algn="r" rtl="1"/>
            <a:endParaRPr lang="en-US" sz="2400" dirty="0"/>
          </a:p>
          <a:p>
            <a:pPr algn="r" rtl="1"/>
            <a:endParaRPr lang="fa-IR" sz="2600" i="1" dirty="0" smtClean="0">
              <a:cs typeface="+mj-cs"/>
            </a:endParaRPr>
          </a:p>
          <a:p>
            <a:pPr algn="r" rtl="1"/>
            <a:endParaRPr lang="en-US" sz="26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1026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/>
              <a:t>ادامه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1952" y="1341120"/>
            <a:ext cx="8595360" cy="4835843"/>
          </a:xfrm>
        </p:spPr>
        <p:txBody>
          <a:bodyPr/>
          <a:lstStyle/>
          <a:p>
            <a:pPr lvl="0" algn="r" rtl="1">
              <a:lnSpc>
                <a:spcPct val="150000"/>
              </a:lnSpc>
            </a:pPr>
            <a:r>
              <a:rPr lang="fa-IR" b="1" i="1" dirty="0">
                <a:cs typeface="+mj-cs"/>
              </a:rPr>
              <a:t>تفکر استقرایی</a:t>
            </a:r>
            <a:r>
              <a:rPr lang="fa-IR" dirty="0">
                <a:cs typeface="+mj-cs"/>
              </a:rPr>
              <a:t>. تحلیل داده ها به توانایی تفکر استقرایی نیاز دارد، حرکت از داده های خام خاص به مقوله ها و مفاهیم انتزاعی.   </a:t>
            </a:r>
            <a:endParaRPr lang="en-US" dirty="0">
              <a:cs typeface="+mj-cs"/>
            </a:endParaRPr>
          </a:p>
          <a:p>
            <a:pPr lvl="0" algn="r" rtl="1">
              <a:lnSpc>
                <a:spcPct val="150000"/>
              </a:lnSpc>
            </a:pPr>
            <a:r>
              <a:rPr lang="ar-SA" b="1" i="1" dirty="0">
                <a:cs typeface="+mj-cs"/>
              </a:rPr>
              <a:t>توانایی </a:t>
            </a:r>
            <a:r>
              <a:rPr lang="ar-SA" b="1" i="1" dirty="0" smtClean="0">
                <a:cs typeface="+mj-cs"/>
              </a:rPr>
              <a:t>نوشتن</a:t>
            </a:r>
            <a:r>
              <a:rPr lang="ar-SA" dirty="0" smtClean="0">
                <a:cs typeface="+mj-cs"/>
              </a:rPr>
              <a:t>در </a:t>
            </a:r>
            <a:r>
              <a:rPr lang="ar-SA" dirty="0">
                <a:cs typeface="+mj-cs"/>
              </a:rPr>
              <a:t>پژوهش کیفی یافته ها در قالب کلمات (گاه به صورت تصویر یا عکس)  نوشته می </a:t>
            </a:r>
            <a:r>
              <a:rPr lang="ar-SA" dirty="0" smtClean="0">
                <a:cs typeface="+mj-cs"/>
              </a:rPr>
              <a:t>شوند</a:t>
            </a:r>
            <a:r>
              <a:rPr lang="fa-IR" dirty="0" smtClean="0">
                <a:cs typeface="+mj-cs"/>
              </a:rPr>
              <a:t>.</a:t>
            </a:r>
            <a:r>
              <a:rPr lang="ar-SA" dirty="0" smtClean="0">
                <a:cs typeface="+mj-cs"/>
              </a:rPr>
              <a:t> </a:t>
            </a:r>
            <a:r>
              <a:rPr lang="ar-SA" dirty="0">
                <a:cs typeface="+mj-cs"/>
              </a:rPr>
              <a:t>تدوین گزارش پژوهش به نوشتن بیشتر نیاز دارد. محصول یا گزارش نهایی پژوهش کیفی معمولاً از گزارش نهایی پژوهش کمی طولانی تر است.</a:t>
            </a:r>
            <a:endParaRPr lang="en-US" dirty="0">
              <a:cs typeface="+mj-cs"/>
            </a:endParaRPr>
          </a:p>
          <a:p>
            <a:pPr algn="r">
              <a:lnSpc>
                <a:spcPct val="150000"/>
              </a:lnSpc>
            </a:pP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169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/>
              <a:t>انواع پژوهش کیفی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304" y="1825625"/>
            <a:ext cx="8217408" cy="4351338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fa-IR" dirty="0" smtClean="0"/>
              <a:t>   </a:t>
            </a:r>
            <a:r>
              <a:rPr lang="fa-IR" dirty="0" smtClean="0">
                <a:cs typeface="+mj-cs"/>
              </a:rPr>
              <a:t>علاوه بر پژوهش کیفی پایه، انواع دیگر پژوهش های کیفی که از روش اکنشافی پیروی می کنند عبارتند از:</a:t>
            </a:r>
          </a:p>
          <a:p>
            <a:pPr algn="r" rtl="1"/>
            <a:r>
              <a:rPr lang="fa-IR" dirty="0" smtClean="0">
                <a:cs typeface="+mj-cs"/>
              </a:rPr>
              <a:t>1) پدیدارشناسی</a:t>
            </a:r>
          </a:p>
          <a:p>
            <a:pPr algn="r" rtl="1"/>
            <a:r>
              <a:rPr lang="fa-IR" dirty="0" smtClean="0">
                <a:cs typeface="+mj-cs"/>
              </a:rPr>
              <a:t>2) قوم نگاری</a:t>
            </a:r>
          </a:p>
          <a:p>
            <a:pPr algn="r" rtl="1"/>
            <a:r>
              <a:rPr lang="fa-IR" dirty="0" smtClean="0">
                <a:cs typeface="+mj-cs"/>
              </a:rPr>
              <a:t>3) روایتی</a:t>
            </a:r>
          </a:p>
          <a:p>
            <a:pPr algn="r" rtl="1"/>
            <a:r>
              <a:rPr lang="fa-IR" dirty="0" smtClean="0">
                <a:cs typeface="+mj-cs"/>
              </a:rPr>
              <a:t>4) مطالعه موردی</a:t>
            </a:r>
          </a:p>
          <a:p>
            <a:pPr algn="r" rtl="1"/>
            <a:r>
              <a:rPr lang="fa-IR" dirty="0" smtClean="0">
                <a:cs typeface="+mj-cs"/>
              </a:rPr>
              <a:t>5) داده بنیاد</a:t>
            </a:r>
          </a:p>
          <a:p>
            <a:pPr algn="r" rtl="1"/>
            <a:r>
              <a:rPr lang="fa-IR" dirty="0" smtClean="0">
                <a:cs typeface="+mj-cs"/>
              </a:rPr>
              <a:t>6) تاریخی</a:t>
            </a:r>
          </a:p>
          <a:p>
            <a:pPr algn="r" rtl="1"/>
            <a:r>
              <a:rPr lang="fa-IR" dirty="0" smtClean="0">
                <a:cs typeface="+mj-cs"/>
              </a:rPr>
              <a:t>(«</a:t>
            </a:r>
            <a:r>
              <a:rPr lang="ar-SA" dirty="0" smtClean="0">
                <a:cs typeface="+mj-cs"/>
              </a:rPr>
              <a:t>روش </a:t>
            </a:r>
            <a:r>
              <a:rPr lang="ar-SA" dirty="0">
                <a:cs typeface="+mj-cs"/>
              </a:rPr>
              <a:t>های ترکیبی، اقدام پژوهی، انتقادی و پژوهش مبتنی بر </a:t>
            </a:r>
            <a:r>
              <a:rPr lang="ar-SA" dirty="0" smtClean="0">
                <a:cs typeface="+mj-cs"/>
              </a:rPr>
              <a:t>هنر</a:t>
            </a:r>
            <a:r>
              <a:rPr lang="fa-IR" dirty="0" smtClean="0">
                <a:cs typeface="+mj-cs"/>
              </a:rPr>
              <a:t>» هم کیفی هستند.</a:t>
            </a: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4936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28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/>
              <a:t>ویژگی­های پنج راهبرد اصلی پژوهش کیفی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1631763"/>
              </p:ext>
            </p:extLst>
          </p:nvPr>
        </p:nvGraphicFramePr>
        <p:xfrm>
          <a:off x="1280162" y="1889760"/>
          <a:ext cx="9387837" cy="457276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235241"/>
                <a:gridCol w="1525650"/>
                <a:gridCol w="1555076"/>
                <a:gridCol w="1682496"/>
                <a:gridCol w="1425087"/>
                <a:gridCol w="1964287"/>
              </a:tblGrid>
              <a:tr h="701959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</a:rPr>
                        <a:t>بٌعد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</a:rPr>
                        <a:t>پدیدار شناسی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>
                          <a:effectLst/>
                        </a:rPr>
                        <a:t>قوم نگاری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>
                          <a:effectLst/>
                        </a:rPr>
                        <a:t>مطالعه موردی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>
                          <a:effectLst/>
                        </a:rPr>
                        <a:t>نظریه داده بنیاد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400">
                          <a:effectLst/>
                        </a:rPr>
                        <a:t>پژوهش روایتی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466851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</a:rPr>
                        <a:t>هدف پژوهش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</a:rPr>
                        <a:t>توصیف تجربه­های یک یا بیش از یک  فرد در مورد یک  پدیده (به­طور مثال، تجربه مرگ یک دوست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</a:rPr>
                        <a:t>توصیف ویژگی­های  فرهنگی گروهی از افراد و توصیف چشم اندازهای فرهنگی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</a:rPr>
                        <a:t>توصیف مفصل یک یا بیش از یک مورد و پرداختن به سؤال­ها و مسائل پژوهش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</a:rPr>
                        <a:t>ایجاد یک نظریه داده بنیاد به­طور استقرایی، توصیف و تبیین یک پدیده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400" dirty="0">
                          <a:effectLst/>
                        </a:rPr>
                        <a:t>پژوهش در داستان­های زیسته و بیان شده افراد که می تواند به فهم ما از تجربه­های مردم بیافزاید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5720" rIns="60306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Zar" charset="-78"/>
              </a:rPr>
              <a:t>رویکرد پژوهش کیفی</a:t>
            </a: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26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9566177"/>
              </p:ext>
            </p:extLst>
          </p:nvPr>
        </p:nvGraphicFramePr>
        <p:xfrm>
          <a:off x="1597153" y="1426464"/>
          <a:ext cx="9229343" cy="415747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214387"/>
                <a:gridCol w="1499892"/>
                <a:gridCol w="1379940"/>
                <a:gridCol w="1660489"/>
                <a:gridCol w="1543511"/>
                <a:gridCol w="1931124"/>
              </a:tblGrid>
              <a:tr h="4157472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</a:rPr>
                        <a:t>خاستگاه رشته علمی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</a:rPr>
                        <a:t>فلسفه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</a:rPr>
                        <a:t>انسان شناسی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</a:rPr>
                        <a:t>ریشه­های چند رشته­ای شامل تجارت، حقوق، علوم اجتماعی، پژشکی و آموزش و پرورش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</a:rPr>
                        <a:t>جامعه شناسی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400" dirty="0">
                          <a:effectLst/>
                        </a:rPr>
                        <a:t>به طور تاریخی در رشته­های متعدد داستان سرایی­های بشری یافت می­شود، </a:t>
                      </a:r>
                      <a:r>
                        <a:rPr lang="fa-IR" sz="2400" dirty="0" smtClean="0">
                          <a:effectLst/>
                        </a:rPr>
                        <a:t>در </a:t>
                      </a:r>
                      <a:r>
                        <a:rPr lang="fa-IR" sz="2400" dirty="0">
                          <a:effectLst/>
                        </a:rPr>
                        <a:t>آموزش و پرورش ریشه دارد.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658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840951"/>
              </p:ext>
            </p:extLst>
          </p:nvPr>
        </p:nvGraphicFramePr>
        <p:xfrm>
          <a:off x="1267968" y="1316736"/>
          <a:ext cx="9107424" cy="420624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164656"/>
                <a:gridCol w="883600"/>
                <a:gridCol w="1878300"/>
                <a:gridCol w="1592490"/>
                <a:gridCol w="1480303"/>
                <a:gridCol w="2108075"/>
              </a:tblGrid>
              <a:tr h="3617437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</a:rPr>
                        <a:t>شیوه اولیه گردآوری داده­ها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>
                          <a:effectLst/>
                        </a:rPr>
                        <a:t>مصاحبه­های عمیق با 10 تا 15 نفر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>
                          <a:effectLst/>
                        </a:rPr>
                        <a:t>مشاهده مشارکت جویانه در طی یک دوره زمانی گسترده (به طورمثال 1 ماه تا یک سال)، مصاحبه با افراد آگاه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</a:rPr>
                        <a:t>روش­های چندگانه (برای مثال، مصاحبه­ها، مشاهده­ها، اسناد)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>
                          <a:effectLst/>
                        </a:rPr>
                        <a:t>مصاحبه با      30-20 نفر.از مشاهده هم اغلب استفاده می­شود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400" dirty="0">
                          <a:effectLst/>
                        </a:rPr>
                        <a:t>گفتگوهای متعدد (مثلاً، 3 تا 5) با یک شرکت­کننده و پژوهش در مصنوعات مرتبط و اسناد به موازاتی که پژوهشگر فهم کسب می­کند و داستان­های تجربه را بازگو می­کند.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09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2292262" y="1249002"/>
          <a:ext cx="9106423" cy="443781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198214"/>
                <a:gridCol w="1479916"/>
                <a:gridCol w="1361562"/>
                <a:gridCol w="1638374"/>
                <a:gridCol w="1522955"/>
                <a:gridCol w="1905402"/>
              </a:tblGrid>
              <a:tr h="4437814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  <a:cs typeface="+mj-cs"/>
                        </a:rPr>
                        <a:t>رویکرد تحلیل داده­ها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  <a:cs typeface="+mj-cs"/>
                        </a:rPr>
                        <a:t>فهرست­بندی عبارت­های مهم، تعیین معنای جمله­ها، و شناسایی ماهیت پدیده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  <a:cs typeface="+mj-cs"/>
                        </a:rPr>
                        <a:t>به­کارگیری توصیف کلی و جستجو برای مضمون­های فرهنگی موجود در داده­ها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  <a:cs typeface="+mj-cs"/>
                        </a:rPr>
                        <a:t>به­کارگیری  توصیف کلی و جستجوی  مضمون­های روشنی بخش در ارتباط با مورد.  تحلیل بین موردی را نیز ممکن است شامل شود.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  <a:cs typeface="+mj-cs"/>
                        </a:rPr>
                        <a:t>آغاز با کدگذاری ­باز، ادامه با کدگذاری محوری انجام می­شود و پایان  با کدگذاری انتخابی.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400" dirty="0">
                          <a:effectLst/>
                          <a:cs typeface="+mj-cs"/>
                        </a:rPr>
                        <a:t>حضور در مکان، زمان و روابط، پژوهشگر و شرکت­کننده به کمک هم داستان­ها را با استفاده از ارتباط­ها، کشش­ها و خط یا نقشه داستان </a:t>
                      </a:r>
                      <a:r>
                        <a:rPr lang="fa-IR" sz="2400" dirty="0" smtClean="0">
                          <a:effectLst/>
                          <a:cs typeface="+mj-cs"/>
                        </a:rPr>
                        <a:t>روایت </a:t>
                      </a:r>
                      <a:r>
                        <a:rPr lang="fa-IR" sz="2400" dirty="0">
                          <a:effectLst/>
                          <a:cs typeface="+mj-cs"/>
                        </a:rPr>
                        <a:t>می­کنند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408299" y="1354491"/>
            <a:ext cx="1510944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408299" y="1792670"/>
            <a:ext cx="1510944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[</a:t>
            </a:r>
            <a:r>
              <a:rPr kumimoji="0" lang="en-US" altLang="en-US" sz="10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1]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1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3181859"/>
              </p:ext>
            </p:extLst>
          </p:nvPr>
        </p:nvGraphicFramePr>
        <p:xfrm>
          <a:off x="1207007" y="1133856"/>
          <a:ext cx="9168384" cy="572414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206366"/>
                <a:gridCol w="1489986"/>
                <a:gridCol w="1370825"/>
                <a:gridCol w="1649522"/>
                <a:gridCol w="1533317"/>
                <a:gridCol w="1918368"/>
              </a:tblGrid>
              <a:tr h="5724144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solidFill>
                            <a:schemeClr val="bg1"/>
                          </a:solidFill>
                          <a:effectLst/>
                        </a:rPr>
                        <a:t>کانون گزارش روایتی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solidFill>
                            <a:schemeClr val="bg1"/>
                          </a:solidFill>
                          <a:effectLst/>
                        </a:rPr>
                        <a:t>توصیف غنی در مورد  ساختارهای ضروری یا    ثابت (یعنی ویژگی­های مشترک  یا ماهیت) تجربه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solidFill>
                            <a:schemeClr val="bg1"/>
                          </a:solidFill>
                          <a:effectLst/>
                        </a:rPr>
                        <a:t>توصیف غنی بافت و مضمون­های  فرهنگی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solidFill>
                            <a:schemeClr val="bg1"/>
                          </a:solidFill>
                          <a:effectLst/>
                        </a:rPr>
                        <a:t>توصیف غنی از بافت و عمل مورد  یا موردها؛ گفتگو درمورد مضمون ها، مسائل، و  کاربردها 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solidFill>
                            <a:schemeClr val="bg1"/>
                          </a:solidFill>
                          <a:effectLst/>
                        </a:rPr>
                        <a:t>توصیف موضوع و افرادی که مطالعه می­شوند، پایان با ارائه نظریه داده بنیاد. همچنین در صورت ممکن فهرست گزاره­ها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2400" dirty="0">
                          <a:solidFill>
                            <a:schemeClr val="bg1"/>
                          </a:solidFill>
                          <a:effectLst/>
                        </a:rPr>
                        <a:t>نشان دادن داستان­های در حال تحول و پیچیده شرکت­کنندگان در طول زمان، روابط و مکان­ها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452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/>
              <a:t>پدیدار شناسی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908" y="1825625"/>
            <a:ext cx="9233263" cy="2067106"/>
          </a:xfrm>
        </p:spPr>
        <p:txBody>
          <a:bodyPr/>
          <a:lstStyle/>
          <a:p>
            <a:pPr algn="r" rtl="1"/>
            <a:r>
              <a:rPr lang="fa-IR" dirty="0">
                <a:cs typeface="+mj-cs"/>
              </a:rPr>
              <a:t>پرسش بنیادین: </a:t>
            </a:r>
            <a:endParaRPr lang="fa-IR" dirty="0" smtClean="0">
              <a:cs typeface="+mj-cs"/>
            </a:endParaRPr>
          </a:p>
          <a:p>
            <a:pPr algn="r" rtl="1"/>
            <a:r>
              <a:rPr lang="fa-IR" dirty="0" smtClean="0">
                <a:cs typeface="+mj-cs"/>
              </a:rPr>
              <a:t>معنا</a:t>
            </a:r>
            <a:r>
              <a:rPr lang="fa-IR" dirty="0">
                <a:cs typeface="+mj-cs"/>
              </a:rPr>
              <a:t>، ساختار و جوهرۀ تجربۀ زنده این پدیده توسط یک فرد یا تعدادی از افراد چیست؟</a:t>
            </a:r>
            <a:endParaRPr lang="en-US" dirty="0">
              <a:cs typeface="+mj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2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/>
              <a:t>چرخه پژوهش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20" t="13343" r="-213" b="-13343"/>
          <a:stretch/>
        </p:blipFill>
        <p:spPr bwMode="auto">
          <a:xfrm>
            <a:off x="1853184" y="1463040"/>
            <a:ext cx="8058912" cy="49621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4392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/>
              <a:t>پدیدارشناسی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7296" y="1825625"/>
            <a:ext cx="8656320" cy="4351338"/>
          </a:xfrm>
        </p:spPr>
        <p:txBody>
          <a:bodyPr/>
          <a:lstStyle/>
          <a:p>
            <a:pPr algn="r" rtl="1"/>
            <a:r>
              <a:rPr lang="ar-SA" dirty="0">
                <a:cs typeface="+mj-cs"/>
              </a:rPr>
              <a:t>چگونگی </a:t>
            </a:r>
            <a:r>
              <a:rPr lang="ar-SA" i="1" dirty="0">
                <a:cs typeface="+mj-cs"/>
              </a:rPr>
              <a:t>تجربه </a:t>
            </a:r>
            <a:r>
              <a:rPr lang="ar-SA" dirty="0">
                <a:cs typeface="+mj-cs"/>
              </a:rPr>
              <a:t>یک یا چند فرد از یک پدیده را شناسایی می کند. </a:t>
            </a:r>
            <a:endParaRPr lang="en-US" dirty="0">
              <a:cs typeface="+mj-cs"/>
            </a:endParaRPr>
          </a:p>
          <a:p>
            <a:pPr algn="r" rtl="1"/>
            <a:r>
              <a:rPr lang="en-US" dirty="0">
                <a:cs typeface="+mj-cs"/>
              </a:rPr>
              <a:t> </a:t>
            </a:r>
            <a:r>
              <a:rPr lang="ar-SA" dirty="0" smtClean="0">
                <a:cs typeface="+mj-cs"/>
              </a:rPr>
              <a:t>پژوهشگر </a:t>
            </a:r>
            <a:r>
              <a:rPr lang="ar-SA" dirty="0">
                <a:cs typeface="+mj-cs"/>
              </a:rPr>
              <a:t>تلاش می­کند تا به چگونگی تجربه مردم از یک پدیده، از دید هر یک از خود این افراد، پی ببرد. </a:t>
            </a:r>
            <a:endParaRPr lang="fa-IR" dirty="0" smtClean="0">
              <a:cs typeface="+mj-cs"/>
            </a:endParaRPr>
          </a:p>
          <a:p>
            <a:pPr algn="r" rtl="1"/>
            <a:r>
              <a:rPr lang="ar-SA" dirty="0" smtClean="0">
                <a:cs typeface="+mj-cs"/>
              </a:rPr>
              <a:t>هدف </a:t>
            </a:r>
            <a:r>
              <a:rPr lang="ar-SA" dirty="0">
                <a:cs typeface="+mj-cs"/>
              </a:rPr>
              <a:t>پژوهشگر ورود به دنیای درون هر یک از افراد مشارکت­کننده، برای فهمیدن چشم انداز و تجربه آنها است</a:t>
            </a:r>
            <a:r>
              <a:rPr lang="ar-SA" dirty="0" smtClean="0">
                <a:cs typeface="+mj-cs"/>
              </a:rPr>
              <a:t>.</a:t>
            </a:r>
            <a:endParaRPr lang="fa-IR" dirty="0" smtClean="0">
              <a:cs typeface="+mj-cs"/>
            </a:endParaRPr>
          </a:p>
          <a:p>
            <a:pPr algn="r" rtl="1"/>
            <a:r>
              <a:rPr lang="ar-SA" dirty="0">
                <a:cs typeface="+mj-cs"/>
              </a:rPr>
              <a:t>پدیدارشناسی شیوۀ دسترسی به جهان به گونه­ای است که ما آن را به شکل تلویحی تجربه می­کنیم. </a:t>
            </a:r>
            <a:endParaRPr lang="fa-IR" dirty="0" smtClean="0">
              <a:cs typeface="+mj-cs"/>
            </a:endParaRPr>
          </a:p>
          <a:p>
            <a:pPr algn="r" rtl="1"/>
            <a:r>
              <a:rPr lang="ar-SA" dirty="0" smtClean="0">
                <a:cs typeface="+mj-cs"/>
              </a:rPr>
              <a:t>تجربۀ </a:t>
            </a:r>
            <a:r>
              <a:rPr lang="ar-SA" dirty="0">
                <a:cs typeface="+mj-cs"/>
              </a:rPr>
              <a:t>تلویحی تجربۀ عادی است که با آن زندگی می­کنیم و بیشتر عمر خود را، اگر نه تمام عمر خود را، با آن زندگی می­کنیم.</a:t>
            </a:r>
            <a:endParaRPr lang="en-US" dirty="0">
              <a:cs typeface="+mj-cs"/>
            </a:endParaRPr>
          </a:p>
          <a:p>
            <a:pPr algn="r" rtl="1"/>
            <a:endParaRPr lang="en-US" dirty="0">
              <a:cs typeface="+mj-cs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31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222" y="1825625"/>
            <a:ext cx="8882743" cy="4351338"/>
          </a:xfrm>
        </p:spPr>
        <p:txBody>
          <a:bodyPr/>
          <a:lstStyle/>
          <a:p>
            <a:pPr algn="r" rtl="1"/>
            <a:r>
              <a:rPr lang="fa-IR" dirty="0">
                <a:cs typeface="+mj-cs"/>
              </a:rPr>
              <a:t>رویدادها، اشیاء و تجربه­ها برای افراد متفاوت می­توانند معانی متفاوت داشته باشند</a:t>
            </a:r>
            <a:r>
              <a:rPr lang="fa-IR" dirty="0" smtClean="0">
                <a:cs typeface="+mj-cs"/>
              </a:rPr>
              <a:t>.</a:t>
            </a:r>
          </a:p>
          <a:p>
            <a:pPr algn="r" rtl="1"/>
            <a:r>
              <a:rPr lang="fa-IR" dirty="0" smtClean="0">
                <a:cs typeface="+mj-cs"/>
              </a:rPr>
              <a:t>یک </a:t>
            </a:r>
            <a:r>
              <a:rPr lang="fa-IR" dirty="0">
                <a:cs typeface="+mj-cs"/>
              </a:rPr>
              <a:t>رویداد را افراد متفاوت یکسان نمی­بینند. </a:t>
            </a:r>
            <a:r>
              <a:rPr lang="fa-IR" dirty="0" smtClean="0">
                <a:cs typeface="+mj-cs"/>
              </a:rPr>
              <a:t>(انتخاب یک مدیر جدید)</a:t>
            </a:r>
          </a:p>
          <a:p>
            <a:pPr algn="r" rtl="1"/>
            <a:r>
              <a:rPr lang="fa-IR" dirty="0">
                <a:cs typeface="+mj-cs"/>
              </a:rPr>
              <a:t>در مشاوره، غالباً از </a:t>
            </a:r>
            <a:r>
              <a:rPr lang="fa-IR" dirty="0" smtClean="0">
                <a:cs typeface="+mj-cs"/>
              </a:rPr>
              <a:t>پدیدارشناسی </a:t>
            </a:r>
            <a:r>
              <a:rPr lang="fa-IR" dirty="0">
                <a:cs typeface="+mj-cs"/>
              </a:rPr>
              <a:t>برای فهم چشم­انداز منحصر به فرد مراجعه­کننده از یک رویداد زندگی یا شرایط شخصی وی استفاده می شود. </a:t>
            </a:r>
            <a:endParaRPr lang="fa-IR" dirty="0" smtClean="0">
              <a:cs typeface="+mj-cs"/>
            </a:endParaRPr>
          </a:p>
          <a:p>
            <a:pPr algn="r" rtl="1"/>
            <a:r>
              <a:rPr lang="fa-IR" dirty="0" smtClean="0">
                <a:cs typeface="+mj-cs"/>
              </a:rPr>
              <a:t>مشاور </a:t>
            </a:r>
            <a:r>
              <a:rPr lang="fa-IR" dirty="0">
                <a:cs typeface="+mj-cs"/>
              </a:rPr>
              <a:t>فرض می­کند که هر مراجعه­کننده چشم­انداز منحصر به فرد خود را دارد و تلاش می­کند همدلانه چشم­انداز او را بفهمد. </a:t>
            </a: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4928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7989" y="1267097"/>
            <a:ext cx="8287947" cy="4127863"/>
          </a:xfrm>
        </p:spPr>
        <p:txBody>
          <a:bodyPr>
            <a:normAutofit/>
          </a:bodyPr>
          <a:lstStyle/>
          <a:p>
            <a:pPr algn="r" rtl="1"/>
            <a:r>
              <a:rPr lang="fa-IR" dirty="0">
                <a:cs typeface="+mj-cs"/>
              </a:rPr>
              <a:t>پدیدارشناسی به عنوان یک فلسفه بر تمام پژوهش­های کیفی تأثیر داشته </a:t>
            </a:r>
            <a:r>
              <a:rPr lang="fa-IR" dirty="0" smtClean="0">
                <a:cs typeface="+mj-cs"/>
              </a:rPr>
              <a:t>است.</a:t>
            </a:r>
          </a:p>
          <a:p>
            <a:pPr algn="r" rtl="1"/>
            <a:r>
              <a:rPr lang="fa-IR" dirty="0" smtClean="0">
                <a:cs typeface="+mj-cs"/>
              </a:rPr>
              <a:t> </a:t>
            </a:r>
            <a:r>
              <a:rPr lang="fa-IR" dirty="0">
                <a:cs typeface="+mj-cs"/>
              </a:rPr>
              <a:t>با این حال، خود یک نوع پژوهش کیفی با تمرکز و راهبردهای روش­شناختی خاص است. </a:t>
            </a:r>
            <a:endParaRPr lang="fa-IR" dirty="0" smtClean="0">
              <a:cs typeface="+mj-cs"/>
            </a:endParaRPr>
          </a:p>
          <a:p>
            <a:pPr algn="r" rtl="1"/>
            <a:r>
              <a:rPr lang="fa-IR" dirty="0">
                <a:cs typeface="+mj-cs"/>
              </a:rPr>
              <a:t>پژوهشگران پدیدارشناسی معمولاً فرض نمی­کنند که افراد کاملاً منحصر به فرد هستند. </a:t>
            </a:r>
            <a:r>
              <a:rPr lang="fa-IR" dirty="0" smtClean="0">
                <a:cs typeface="+mj-cs"/>
              </a:rPr>
              <a:t>آنان </a:t>
            </a:r>
            <a:r>
              <a:rPr lang="fa-IR" dirty="0">
                <a:cs typeface="+mj-cs"/>
              </a:rPr>
              <a:t>تنها ساختار متنوع یک تجربه را مطالعه </a:t>
            </a:r>
            <a:r>
              <a:rPr lang="fa-IR" dirty="0" smtClean="0">
                <a:cs typeface="+mj-cs"/>
              </a:rPr>
              <a:t>نمی­کنند.</a:t>
            </a:r>
          </a:p>
          <a:p>
            <a:pPr algn="r" rtl="1"/>
            <a:r>
              <a:rPr lang="fa-IR" dirty="0" smtClean="0">
                <a:cs typeface="+mj-cs"/>
              </a:rPr>
              <a:t> </a:t>
            </a:r>
            <a:r>
              <a:rPr lang="fa-IR" dirty="0">
                <a:cs typeface="+mj-cs"/>
              </a:rPr>
              <a:t>در عوض، آنان عموماً فرض می­کنند تجربه­های بشری وجوه اشتراکی دارد و به دنبال فهم این اشتراک ها هستند.</a:t>
            </a: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8156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200" b="1" dirty="0"/>
              <a:t>گردآوری داده، تحلیل و نوشتن گزارش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+mj-cs"/>
              </a:rPr>
              <a:t>در پژوهش پدیدارشناسی، </a:t>
            </a:r>
            <a:r>
              <a:rPr lang="fa-IR" dirty="0">
                <a:cs typeface="+mj-cs"/>
              </a:rPr>
              <a:t>داده­ها </a:t>
            </a:r>
            <a:r>
              <a:rPr lang="fa-IR" dirty="0" smtClean="0">
                <a:cs typeface="+mj-cs"/>
              </a:rPr>
              <a:t>از </a:t>
            </a:r>
            <a:r>
              <a:rPr lang="fa-IR" dirty="0">
                <a:cs typeface="+mj-cs"/>
              </a:rPr>
              <a:t>افراد متعدد گردآوری </a:t>
            </a:r>
            <a:r>
              <a:rPr lang="fa-IR" dirty="0" smtClean="0">
                <a:cs typeface="+mj-cs"/>
              </a:rPr>
              <a:t>شده </a:t>
            </a:r>
            <a:r>
              <a:rPr lang="fa-IR" dirty="0">
                <a:cs typeface="+mj-cs"/>
              </a:rPr>
              <a:t>و تجربه آنها </a:t>
            </a:r>
            <a:r>
              <a:rPr lang="fa-IR" dirty="0" smtClean="0">
                <a:cs typeface="+mj-cs"/>
              </a:rPr>
              <a:t>از </a:t>
            </a:r>
            <a:r>
              <a:rPr lang="fa-IR" dirty="0">
                <a:cs typeface="+mj-cs"/>
              </a:rPr>
              <a:t>چیزی به تصویر </a:t>
            </a:r>
            <a:r>
              <a:rPr lang="fa-IR" dirty="0" smtClean="0">
                <a:cs typeface="+mj-cs"/>
              </a:rPr>
              <a:t>­کشیده می شود.</a:t>
            </a:r>
          </a:p>
          <a:p>
            <a:pPr algn="r" rtl="1"/>
            <a:r>
              <a:rPr lang="fa-IR" dirty="0" smtClean="0">
                <a:cs typeface="+mj-cs"/>
              </a:rPr>
              <a:t>داده­ها </a:t>
            </a:r>
            <a:r>
              <a:rPr lang="fa-IR" dirty="0">
                <a:cs typeface="+mj-cs"/>
              </a:rPr>
              <a:t>از طریق مصاحبه­های عمیق به تصویر کشیده می­شوند</a:t>
            </a:r>
            <a:r>
              <a:rPr lang="fa-IR" dirty="0" smtClean="0">
                <a:cs typeface="+mj-cs"/>
              </a:rPr>
              <a:t>.</a:t>
            </a:r>
          </a:p>
          <a:p>
            <a:pPr algn="r" rtl="1"/>
            <a:r>
              <a:rPr lang="fa-IR" dirty="0" smtClean="0">
                <a:cs typeface="+mj-cs"/>
              </a:rPr>
              <a:t> </a:t>
            </a:r>
            <a:r>
              <a:rPr lang="fa-IR" dirty="0">
                <a:cs typeface="+mj-cs"/>
              </a:rPr>
              <a:t>پژوهشگر تلاش می­کند با استفاده از داده­های مصاحبه درباره جوهره مشترک تجربیات شرکت­کنندگان کمتر حکم بدهد. برای اینکه افراد بتوانند تجربیات خود را کشف کنند باید بتوانند آنها را در ذهن خود برجسته کرده و به جز آن بر چیز دیگری تمرکز نکنند</a:t>
            </a:r>
            <a:r>
              <a:rPr lang="fa-IR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600" dirty="0"/>
              <a:t>گزارش پایانی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794" y="1825625"/>
            <a:ext cx="8752115" cy="4351338"/>
          </a:xfrm>
        </p:spPr>
        <p:txBody>
          <a:bodyPr/>
          <a:lstStyle/>
          <a:p>
            <a:pPr algn="r" rtl="1"/>
            <a:r>
              <a:rPr lang="fa-IR" dirty="0" smtClean="0"/>
              <a:t>گزارش مطالعۀ </a:t>
            </a:r>
            <a:r>
              <a:rPr lang="fa-IR" dirty="0"/>
              <a:t>پدیدارشناختی حالت روایتی </a:t>
            </a:r>
            <a:r>
              <a:rPr lang="fa-IR" dirty="0" smtClean="0"/>
              <a:t>دارد</a:t>
            </a:r>
          </a:p>
          <a:p>
            <a:pPr algn="r" rtl="1"/>
            <a:r>
              <a:rPr lang="fa-IR" dirty="0" smtClean="0"/>
              <a:t>شامل </a:t>
            </a:r>
            <a:r>
              <a:rPr lang="fa-IR" dirty="0"/>
              <a:t>توصیف شرکت­کنندگان در مطالعه و شیوه­های مورد استفاده برای کسب اطلاعات از شرکت­کنندگان (معمولاً مصاحبه­ها)، توصیف­های غنی از ساختار بنیادین تجربه موردنظر و بحث دربارۀ یافته­های مطالعه است</a:t>
            </a:r>
            <a:r>
              <a:rPr lang="fa-IR" dirty="0" smtClean="0"/>
              <a:t>.</a:t>
            </a:r>
          </a:p>
          <a:p>
            <a:pPr algn="r" rtl="1"/>
            <a:r>
              <a:rPr lang="fa-IR" dirty="0" smtClean="0"/>
              <a:t> </a:t>
            </a:r>
            <a:r>
              <a:rPr lang="fa-IR" dirty="0"/>
              <a:t>گزارشی که خوب نوشته شده باشد توصیفی عالی از تجربه شرکت­کنندگان از پدیده موردنظر ارائه </a:t>
            </a:r>
            <a:r>
              <a:rPr lang="fa-IR" dirty="0" smtClean="0"/>
              <a:t>می­دهد. </a:t>
            </a:r>
            <a:r>
              <a:rPr lang="fa-IR" dirty="0"/>
              <a:t>در خوانندگان این حس را ایجاد می­کند که دریابند تجربۀ پدیده مورد نظر چگونه خواهد بود. </a:t>
            </a:r>
            <a:endParaRPr lang="fa-IR" dirty="0" smtClean="0"/>
          </a:p>
          <a:p>
            <a:pPr algn="r" rtl="1"/>
            <a:r>
              <a:rPr lang="fa-IR" dirty="0" smtClean="0"/>
              <a:t>این </a:t>
            </a:r>
            <a:r>
              <a:rPr lang="fa-IR" dirty="0"/>
              <a:t>نوع احساس، یک تجربه همدلانه نامیده می­شود.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50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/>
              <a:t>قوم نگاری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سؤال بنیادین</a:t>
            </a:r>
            <a:r>
              <a:rPr lang="fa-IR" dirty="0" smtClean="0"/>
              <a:t>:</a:t>
            </a:r>
          </a:p>
          <a:p>
            <a:pPr algn="r" rtl="1"/>
            <a:r>
              <a:rPr lang="fa-IR" dirty="0" smtClean="0"/>
              <a:t> </a:t>
            </a:r>
            <a:r>
              <a:rPr lang="fa-IR" dirty="0"/>
              <a:t>ویژگیهای فرهنگی این گروه از افراد یا این صحنۀ فرهنگی چیست؟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209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sz="3600" b="1" dirty="0"/>
              <a:t>قوم­نگاری</a:t>
            </a:r>
            <a:r>
              <a:rPr lang="ar-SA" sz="3600" dirty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448" y="1825625"/>
            <a:ext cx="8644128" cy="4351338"/>
          </a:xfrm>
        </p:spPr>
        <p:txBody>
          <a:bodyPr>
            <a:normAutofit/>
          </a:bodyPr>
          <a:lstStyle/>
          <a:p>
            <a:pPr algn="r" rtl="1"/>
            <a:r>
              <a:rPr lang="ar-SA" dirty="0" smtClean="0"/>
              <a:t>"</a:t>
            </a:r>
            <a:r>
              <a:rPr lang="ar-SA" dirty="0">
                <a:cs typeface="+mj-cs"/>
              </a:rPr>
              <a:t>نوشتن درباره مردم" معنی می­دهد. </a:t>
            </a:r>
            <a:endParaRPr lang="fa-IR" dirty="0" smtClean="0">
              <a:cs typeface="+mj-cs"/>
            </a:endParaRPr>
          </a:p>
          <a:p>
            <a:pPr algn="r" rtl="1"/>
            <a:r>
              <a:rPr lang="ar-SA" dirty="0" smtClean="0">
                <a:cs typeface="+mj-cs"/>
              </a:rPr>
              <a:t>به </a:t>
            </a:r>
            <a:r>
              <a:rPr lang="ar-SA" dirty="0">
                <a:cs typeface="+mj-cs"/>
              </a:rPr>
              <a:t>توصیف فرهنگ گروهی از مردم و درک دیدگاه افراد گروه از عضویت خود در گروه، علاقه­مند </a:t>
            </a:r>
            <a:r>
              <a:rPr lang="fa-IR" dirty="0" smtClean="0">
                <a:cs typeface="+mj-cs"/>
              </a:rPr>
              <a:t>است</a:t>
            </a:r>
            <a:r>
              <a:rPr lang="ar-SA" dirty="0" smtClean="0">
                <a:cs typeface="+mj-cs"/>
              </a:rPr>
              <a:t>.</a:t>
            </a:r>
            <a:endParaRPr lang="en-US" dirty="0">
              <a:cs typeface="+mj-cs"/>
            </a:endParaRPr>
          </a:p>
          <a:p>
            <a:pPr algn="r" rtl="1"/>
            <a:r>
              <a:rPr lang="en-US" dirty="0">
                <a:cs typeface="+mj-cs"/>
              </a:rPr>
              <a:t> </a:t>
            </a:r>
            <a:r>
              <a:rPr lang="ar-SA" dirty="0" smtClean="0">
                <a:cs typeface="+mj-cs"/>
              </a:rPr>
              <a:t>به </a:t>
            </a:r>
            <a:r>
              <a:rPr lang="ar-SA" dirty="0">
                <a:cs typeface="+mj-cs"/>
              </a:rPr>
              <a:t>مستندسازی چیزهای </a:t>
            </a:r>
            <a:r>
              <a:rPr lang="ar-SA" dirty="0" smtClean="0">
                <a:cs typeface="+mj-cs"/>
              </a:rPr>
              <a:t>مشترک </a:t>
            </a:r>
            <a:r>
              <a:rPr lang="ar-SA" dirty="0">
                <a:cs typeface="+mj-cs"/>
              </a:rPr>
              <a:t>مانند نگرش­ها، ارزش­ها، هنجارها، اعمال، الگوهای تعاملی، چشم­اندازها، و زبان مشترک گروهی و همچنین</a:t>
            </a:r>
            <a:r>
              <a:rPr lang="fa-IR" dirty="0">
                <a:cs typeface="+mj-cs"/>
              </a:rPr>
              <a:t> به چیزهای مادی که اعضای گروه تولید یا استفاده می­کنند، از قبیل طرز لباس پوشیدن، و سبک­های معماری علاقه­مندند.(توصیف ماهیت تجربه)</a:t>
            </a:r>
            <a:endParaRPr lang="en-US" dirty="0">
              <a:cs typeface="+mj-cs"/>
            </a:endParaRPr>
          </a:p>
          <a:p>
            <a:pPr algn="r" rtl="1"/>
            <a:r>
              <a:rPr lang="ar-SA" dirty="0" smtClean="0">
                <a:cs typeface="+mj-cs"/>
              </a:rPr>
              <a:t> </a:t>
            </a:r>
            <a:r>
              <a:rPr lang="ar-SA" dirty="0">
                <a:cs typeface="+mj-cs"/>
              </a:rPr>
              <a:t>صورت­های زیادی از قوم­نگاری شامل تاریخچۀ زندگی، قوم­نگاری انتقادی، قوم­نگاری شخصی، قوم­نگاری کُنشی، و قوم­نگاری فمینیست وجود دارد.</a:t>
            </a:r>
            <a:endParaRPr lang="en-US" dirty="0">
              <a:cs typeface="+mj-cs"/>
            </a:endParaRPr>
          </a:p>
          <a:p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4589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/>
              <a:t>پژوهش روایتی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022" y="1825625"/>
            <a:ext cx="6270171" cy="1792786"/>
          </a:xfrm>
        </p:spPr>
        <p:txBody>
          <a:bodyPr/>
          <a:lstStyle/>
          <a:p>
            <a:pPr algn="r" rtl="1"/>
            <a:r>
              <a:rPr lang="fa-IR" i="1" dirty="0"/>
              <a:t>سؤال بنیادی</a:t>
            </a:r>
            <a:r>
              <a:rPr lang="fa-IR" dirty="0" smtClean="0"/>
              <a:t>:</a:t>
            </a:r>
          </a:p>
          <a:p>
            <a:pPr algn="r" rtl="1"/>
            <a:r>
              <a:rPr lang="fa-IR" dirty="0" smtClean="0"/>
              <a:t> </a:t>
            </a:r>
            <a:r>
              <a:rPr lang="fa-IR" dirty="0"/>
              <a:t>از داستان­های تجربه شده افراد چه می­توان درک کرد؟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61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800" b="1" dirty="0"/>
              <a:t>پژوهش روایتی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496441"/>
            <a:ext cx="8534400" cy="4351338"/>
          </a:xfrm>
        </p:spPr>
        <p:txBody>
          <a:bodyPr>
            <a:normAutofit lnSpcReduction="10000"/>
          </a:bodyPr>
          <a:lstStyle/>
          <a:p>
            <a:pPr algn="r" rtl="1"/>
            <a:r>
              <a:rPr lang="fa-IR" dirty="0" smtClean="0">
                <a:cs typeface="+mj-cs"/>
              </a:rPr>
              <a:t>قدیمی­ترین </a:t>
            </a:r>
            <a:r>
              <a:rPr lang="fa-IR" dirty="0">
                <a:cs typeface="+mj-cs"/>
              </a:rPr>
              <a:t>و طبیعی­ترین شکل مفهوم­سازی، مربوط به داستان­ها یا روایت­ها است</a:t>
            </a:r>
            <a:r>
              <a:rPr lang="fa-IR" dirty="0" smtClean="0">
                <a:cs typeface="+mj-cs"/>
              </a:rPr>
              <a:t>.</a:t>
            </a:r>
          </a:p>
          <a:p>
            <a:pPr algn="r" rtl="1"/>
            <a:r>
              <a:rPr lang="fa-IR" dirty="0" smtClean="0">
                <a:cs typeface="+mj-cs"/>
              </a:rPr>
              <a:t> </a:t>
            </a:r>
            <a:r>
              <a:rPr lang="fa-IR" dirty="0">
                <a:cs typeface="+mj-cs"/>
              </a:rPr>
              <a:t>داستان­ها در مورد چگونگی مفهوم دادن به تجربیات خود، و چگونگی برقراری ارتباط با دیگران هستند که از طریق آنها دنیای اطراف خود را بهتر می­فهمیم.</a:t>
            </a:r>
            <a:endParaRPr lang="en-US" dirty="0">
              <a:cs typeface="+mj-cs"/>
            </a:endParaRPr>
          </a:p>
          <a:p>
            <a:pPr algn="r" rtl="1"/>
            <a:r>
              <a:rPr lang="fa-IR" dirty="0">
                <a:cs typeface="+mj-cs"/>
              </a:rPr>
              <a:t> مشارکت­کنندگان از تجارب زندگی خود داستانهایی نقل می­کنند، و سپس پژوهشگران با روش­های مرتبط، در مورد آن تجربه­ها تحقیق می­کنند. </a:t>
            </a:r>
            <a:endParaRPr lang="fa-IR" dirty="0" smtClean="0">
              <a:cs typeface="+mj-cs"/>
            </a:endParaRPr>
          </a:p>
          <a:p>
            <a:pPr algn="r" rtl="1"/>
            <a:r>
              <a:rPr lang="fa-IR" dirty="0" smtClean="0">
                <a:cs typeface="+mj-cs"/>
              </a:rPr>
              <a:t>پژوهشگران </a:t>
            </a:r>
            <a:r>
              <a:rPr lang="fa-IR" dirty="0">
                <a:cs typeface="+mj-cs"/>
              </a:rPr>
              <a:t>ممکن است تجارب مشابه خود را با مشارکت­کننده به اشتراک بگذارند. </a:t>
            </a:r>
            <a:endParaRPr lang="fa-IR" dirty="0" smtClean="0">
              <a:cs typeface="+mj-cs"/>
            </a:endParaRPr>
          </a:p>
          <a:p>
            <a:pPr algn="r" rtl="1"/>
            <a:r>
              <a:rPr lang="ar-SA" b="1" dirty="0"/>
              <a:t>هدف پدیدارشناسی</a:t>
            </a:r>
            <a:r>
              <a:rPr lang="ar-SA" dirty="0"/>
              <a:t>، توصیف ماهیت تجربه یک پدیده </a:t>
            </a:r>
            <a:r>
              <a:rPr lang="ar-SA" dirty="0" smtClean="0"/>
              <a:t>است</a:t>
            </a:r>
            <a:r>
              <a:rPr lang="fa-IR" dirty="0" smtClean="0"/>
              <a:t>.</a:t>
            </a: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2288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6366" y="940526"/>
            <a:ext cx="8882743" cy="5236437"/>
          </a:xfrm>
        </p:spPr>
        <p:txBody>
          <a:bodyPr>
            <a:normAutofit lnSpcReduction="10000"/>
          </a:bodyPr>
          <a:lstStyle/>
          <a:p>
            <a:pPr algn="r" rtl="1"/>
            <a:r>
              <a:rPr lang="fa-IR" dirty="0">
                <a:cs typeface="+mj-cs"/>
              </a:rPr>
              <a:t>دو معیار تجربه از نظر دیویی</a:t>
            </a:r>
            <a:r>
              <a:rPr lang="fa-IR" dirty="0" smtClean="0">
                <a:cs typeface="+mj-cs"/>
              </a:rPr>
              <a:t>:</a:t>
            </a:r>
          </a:p>
          <a:p>
            <a:pPr algn="r" rtl="1"/>
            <a:r>
              <a:rPr lang="fa-IR" dirty="0" smtClean="0">
                <a:cs typeface="+mj-cs"/>
              </a:rPr>
              <a:t>(</a:t>
            </a:r>
            <a:r>
              <a:rPr lang="fa-IR" dirty="0">
                <a:cs typeface="+mj-cs"/>
              </a:rPr>
              <a:t>الف) </a:t>
            </a:r>
            <a:r>
              <a:rPr lang="fa-IR" i="1" dirty="0">
                <a:cs typeface="+mj-cs"/>
              </a:rPr>
              <a:t>پیوستگی</a:t>
            </a:r>
            <a:r>
              <a:rPr lang="fa-IR" dirty="0">
                <a:cs typeface="+mj-cs"/>
              </a:rPr>
              <a:t> تجربه (یعنی هر تجربۀ شخص را می­توان به­طور گذرا و موقتی در نظر گرفت که از تجربیات قبلی نشأت گرفته و تجربیات بعدی را تحت تأثیر قرار می­دهد) و (ب) </a:t>
            </a:r>
            <a:r>
              <a:rPr lang="fa-IR" i="1" dirty="0">
                <a:cs typeface="+mj-cs"/>
              </a:rPr>
              <a:t>تعامل بین هر فرد با موقعیت، است</a:t>
            </a:r>
            <a:r>
              <a:rPr lang="fa-IR" dirty="0">
                <a:cs typeface="+mj-cs"/>
              </a:rPr>
              <a:t>. </a:t>
            </a:r>
            <a:endParaRPr lang="fa-IR" dirty="0" smtClean="0">
              <a:cs typeface="+mj-cs"/>
            </a:endParaRPr>
          </a:p>
          <a:p>
            <a:pPr algn="r" rtl="1"/>
            <a:r>
              <a:rPr lang="fa-IR" dirty="0" smtClean="0">
                <a:cs typeface="+mj-cs"/>
              </a:rPr>
              <a:t>مفهوم </a:t>
            </a:r>
            <a:r>
              <a:rPr lang="fa-IR" dirty="0">
                <a:cs typeface="+mj-cs"/>
              </a:rPr>
              <a:t>تجربه در پژوهش روایتی بر اساس فلسفه تجربه دیویی شکل گرفته است</a:t>
            </a:r>
            <a:r>
              <a:rPr lang="fa-IR" dirty="0" smtClean="0">
                <a:cs typeface="+mj-cs"/>
              </a:rPr>
              <a:t>.</a:t>
            </a:r>
          </a:p>
          <a:p>
            <a:pPr algn="r" rtl="1"/>
            <a:r>
              <a:rPr lang="fa-IR" dirty="0"/>
              <a:t>تمرکز پژوهش روایتی نه تنها بر </a:t>
            </a:r>
            <a:r>
              <a:rPr lang="fa-IR" dirty="0" smtClean="0"/>
              <a:t>تجربه </a:t>
            </a:r>
            <a:r>
              <a:rPr lang="fa-IR" dirty="0"/>
              <a:t>فردی </a:t>
            </a:r>
            <a:r>
              <a:rPr lang="fa-IR" dirty="0" smtClean="0"/>
              <a:t>که </a:t>
            </a:r>
            <a:r>
              <a:rPr lang="fa-IR" dirty="0"/>
              <a:t>بر </a:t>
            </a:r>
            <a:r>
              <a:rPr lang="fa-IR" dirty="0" smtClean="0"/>
              <a:t>روایت­های </a:t>
            </a:r>
            <a:r>
              <a:rPr lang="fa-IR" dirty="0"/>
              <a:t>اجتماعی، فرهنگی و نهادی که تجربه­های افراد درون آن ساخته می­شود، شکل می­پذیرد، بیان می­شود و انجام می­پذیرد، هم استوار است</a:t>
            </a:r>
            <a:r>
              <a:rPr lang="fa-IR" dirty="0" smtClean="0"/>
              <a:t>.</a:t>
            </a:r>
          </a:p>
          <a:p>
            <a:pPr algn="r" rtl="1"/>
            <a:r>
              <a:rPr lang="fa-IR" dirty="0" smtClean="0"/>
              <a:t> </a:t>
            </a:r>
            <a:r>
              <a:rPr lang="fa-IR" dirty="0"/>
              <a:t>پژوهشگران روایتی تجربه افراد از دنیا را مطالعه می­کنند، تجربه­ای که </a:t>
            </a:r>
            <a:r>
              <a:rPr lang="fa-IR" dirty="0" smtClean="0"/>
              <a:t>در </a:t>
            </a:r>
            <a:r>
              <a:rPr lang="fa-IR" dirty="0"/>
              <a:t>قالب زیسته و هم </a:t>
            </a:r>
            <a:r>
              <a:rPr lang="fa-IR" dirty="0" smtClean="0"/>
              <a:t>گفتار </a:t>
            </a:r>
            <a:r>
              <a:rPr lang="fa-IR" dirty="0"/>
              <a:t>(گفتن)، حکایت می­شود و </a:t>
            </a:r>
            <a:r>
              <a:rPr lang="fa-IR" dirty="0" smtClean="0"/>
              <a:t>از </a:t>
            </a:r>
            <a:r>
              <a:rPr lang="fa-IR" dirty="0"/>
              <a:t>طریق شنیدن، مشاهده، زندگی در کنار یکدیگر و نگارش و تفسیر متون، مورد مطالعه قرار داد </a:t>
            </a: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7208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960" y="1825625"/>
            <a:ext cx="8436864" cy="4351338"/>
          </a:xfrm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dirty="0"/>
              <a:t>پژوهشگران کمی، بر حرکت از نظریه </a:t>
            </a:r>
            <a:r>
              <a:rPr lang="fa-IR" dirty="0" smtClean="0"/>
              <a:t>به فرضیه­ها و از آن به داده­ها و نتیجه­گیری تأکید دارند (مانند «منطق توجیه»).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/>
              <a:t>پژوهشگران </a:t>
            </a:r>
            <a:r>
              <a:rPr lang="fa-IR" dirty="0"/>
              <a:t>کیفی مستقیماً بر حرکت از مشاهده­ها و داده­ها </a:t>
            </a:r>
            <a:r>
              <a:rPr lang="fa-IR" dirty="0" smtClean="0"/>
              <a:t>به </a:t>
            </a:r>
            <a:r>
              <a:rPr lang="fa-IR" dirty="0"/>
              <a:t>توصیف­ها و الگوها، و گاهی، به تولید نظریه تأکید دارند </a:t>
            </a:r>
            <a:r>
              <a:rPr lang="fa-IR" dirty="0" smtClean="0"/>
              <a:t>(</a:t>
            </a:r>
            <a:r>
              <a:rPr lang="fa-IR" dirty="0"/>
              <a:t>مانند، «منطق کشف»).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53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0080"/>
            <a:ext cx="10515600" cy="927464"/>
          </a:xfrm>
        </p:spPr>
        <p:txBody>
          <a:bodyPr>
            <a:normAutofit fontScale="90000"/>
          </a:bodyPr>
          <a:lstStyle/>
          <a:p>
            <a:pPr algn="ctr"/>
            <a:r>
              <a:rPr lang="fa-IR" sz="3200" b="1" dirty="0"/>
              <a:t>طراحی پژوهش روایتی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2228" y="1267097"/>
            <a:ext cx="8582297" cy="4909866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>
                <a:cs typeface="+mj-cs"/>
              </a:rPr>
              <a:t>پژوهش </a:t>
            </a:r>
            <a:r>
              <a:rPr lang="fa-IR" dirty="0">
                <a:cs typeface="+mj-cs"/>
              </a:rPr>
              <a:t>روایتی نوع سیالی از پژوهش است. </a:t>
            </a:r>
            <a:endParaRPr lang="fa-IR" dirty="0" smtClean="0">
              <a:cs typeface="+mj-cs"/>
            </a:endParaRPr>
          </a:p>
          <a:p>
            <a:pPr algn="r" rtl="1"/>
            <a:r>
              <a:rPr lang="fa-IR" dirty="0" smtClean="0">
                <a:cs typeface="+mj-cs"/>
              </a:rPr>
              <a:t>این </a:t>
            </a:r>
            <a:r>
              <a:rPr lang="fa-IR" dirty="0">
                <a:cs typeface="+mj-cs"/>
              </a:rPr>
              <a:t>پژوهش یک مجموعه شیوه یا گام که باید دنبال شوند، </a:t>
            </a:r>
            <a:r>
              <a:rPr lang="fa-IR" dirty="0" smtClean="0">
                <a:cs typeface="+mj-cs"/>
              </a:rPr>
              <a:t>نیست. </a:t>
            </a:r>
          </a:p>
          <a:p>
            <a:pPr algn="r" rtl="1"/>
            <a:r>
              <a:rPr lang="fa-IR" dirty="0" smtClean="0">
                <a:cs typeface="+mj-cs"/>
              </a:rPr>
              <a:t>یک </a:t>
            </a:r>
            <a:r>
              <a:rPr lang="fa-IR" dirty="0">
                <a:cs typeface="+mj-cs"/>
              </a:rPr>
              <a:t>روش­شناسی پژوهشی است که شرکت­کنندگان داستان خود را به  صورت باز برای پژوهشگر بیان می­کنند</a:t>
            </a:r>
            <a:r>
              <a:rPr lang="fa-IR" dirty="0" smtClean="0">
                <a:cs typeface="+mj-cs"/>
              </a:rPr>
              <a:t>.</a:t>
            </a:r>
          </a:p>
          <a:p>
            <a:pPr algn="r" rtl="1"/>
            <a:r>
              <a:rPr lang="fa-IR" dirty="0"/>
              <a:t>چهار اصطلاح مهم (شرط اساسی، واژگان کلیدی) که از تعریف پژوهش روایتی آشکار می­شوند عبارتند از</a:t>
            </a:r>
            <a:r>
              <a:rPr lang="fa-IR" dirty="0" smtClean="0"/>
              <a:t>:</a:t>
            </a:r>
          </a:p>
          <a:p>
            <a:pPr algn="r" rtl="1"/>
            <a:r>
              <a:rPr lang="fa-IR" dirty="0" smtClean="0"/>
              <a:t> </a:t>
            </a:r>
            <a:r>
              <a:rPr lang="fa-IR" dirty="0"/>
              <a:t>داستان­های زیسته، داستان­های بیان شده داستان­های بازگفته شده، و داستان­های باز زیسته. </a:t>
            </a:r>
            <a:endParaRPr lang="fa-IR" dirty="0" smtClean="0"/>
          </a:p>
          <a:p>
            <a:pPr algn="r" rtl="1"/>
            <a:r>
              <a:rPr lang="fa-IR" dirty="0"/>
              <a:t>افراد با داستان­ها زیست می­کنند و </a:t>
            </a:r>
            <a:r>
              <a:rPr lang="fa-IR" dirty="0" smtClean="0"/>
              <a:t>داستان­های </a:t>
            </a:r>
            <a:r>
              <a:rPr lang="fa-IR" dirty="0"/>
              <a:t>این زیست را بیان می­کنند</a:t>
            </a: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029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600" b="1" dirty="0"/>
              <a:t>هدف پدیدارشناسی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376" y="1825625"/>
            <a:ext cx="8473440" cy="3794887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SA" b="1" dirty="0" smtClean="0">
                <a:cs typeface="+mj-cs"/>
              </a:rPr>
              <a:t>هدف </a:t>
            </a:r>
            <a:r>
              <a:rPr lang="ar-SA" b="1" dirty="0">
                <a:cs typeface="+mj-cs"/>
              </a:rPr>
              <a:t>پژوهشگر روایتی</a:t>
            </a:r>
            <a:r>
              <a:rPr lang="ar-SA" dirty="0">
                <a:cs typeface="+mj-cs"/>
              </a:rPr>
              <a:t> مشخص ساختن تجریه حکایت­شده فرد مشارکت­کننده -از طریق رشته های روایت، کشش­های روایت، ویژگی­های اصلی روایت، پیوستگی­های روایت، و / یا سکوت­ها و بیان روایت تجربه فرد شرکت کننده- است.</a:t>
            </a:r>
            <a:endParaRPr lang="en-US" dirty="0">
              <a:cs typeface="+mj-cs"/>
            </a:endParaRPr>
          </a:p>
          <a:p>
            <a:pPr algn="r" rtl="1"/>
            <a:r>
              <a:rPr lang="en-US" dirty="0">
                <a:cs typeface="+mj-cs"/>
              </a:rPr>
              <a:t> </a:t>
            </a:r>
            <a:r>
              <a:rPr lang="ar-SA" dirty="0" smtClean="0">
                <a:cs typeface="+mj-cs"/>
              </a:rPr>
              <a:t>تجربه </a:t>
            </a:r>
            <a:r>
              <a:rPr lang="ar-SA" dirty="0">
                <a:cs typeface="+mj-cs"/>
              </a:rPr>
              <a:t>به عنوان یک پدیده داستانی، در تمام پژوهش­های روایتی مشترک است</a:t>
            </a:r>
            <a:r>
              <a:rPr lang="ar-SA" dirty="0" smtClean="0">
                <a:cs typeface="+mj-cs"/>
              </a:rPr>
              <a:t>.</a:t>
            </a:r>
            <a:endParaRPr lang="fa-IR" dirty="0" smtClean="0">
              <a:cs typeface="+mj-cs"/>
            </a:endParaRPr>
          </a:p>
          <a:p>
            <a:pPr algn="r" rtl="1"/>
            <a:r>
              <a:rPr lang="fa-IR" dirty="0" smtClean="0">
                <a:cs typeface="+mj-cs"/>
              </a:rPr>
              <a:t>گاه </a:t>
            </a:r>
            <a:r>
              <a:rPr lang="fa-IR" dirty="0">
                <a:cs typeface="+mj-cs"/>
              </a:rPr>
              <a:t>از الفاظ دیگر برای این داستان­های تجربی استفاده می شود، بیوگرافی، تاریخچۀ زندگی، تاریخچۀ شفاهی، قوم­نگاریِ شخصی و بیوگرافیِ شخصی هستند. </a:t>
            </a:r>
            <a:endParaRPr lang="en-US" dirty="0">
              <a:cs typeface="+mj-cs"/>
            </a:endParaRPr>
          </a:p>
          <a:p>
            <a:pPr algn="r"/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6300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b="1" dirty="0"/>
              <a:t>مطالعه موردی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5531" y="1825625"/>
            <a:ext cx="6021978" cy="1910352"/>
          </a:xfrm>
        </p:spPr>
        <p:txBody>
          <a:bodyPr/>
          <a:lstStyle/>
          <a:p>
            <a:pPr algn="r" rtl="1"/>
            <a:r>
              <a:rPr lang="fa-IR" i="1" dirty="0" smtClean="0"/>
              <a:t>سؤال </a:t>
            </a:r>
            <a:r>
              <a:rPr lang="fa-IR" i="1" dirty="0"/>
              <a:t>بنیادی</a:t>
            </a:r>
            <a:r>
              <a:rPr lang="fa-IR" dirty="0"/>
              <a:t>: </a:t>
            </a:r>
            <a:endParaRPr lang="fa-IR" dirty="0" smtClean="0"/>
          </a:p>
          <a:p>
            <a:pPr algn="r" rtl="1"/>
            <a:r>
              <a:rPr lang="fa-IR" dirty="0" smtClean="0"/>
              <a:t>ویژگی­های </a:t>
            </a:r>
            <a:r>
              <a:rPr lang="fa-IR" dirty="0"/>
              <a:t>قابل مقایسه این مورد یا این موارد کدامند؟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48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b="1" dirty="0" smtClean="0"/>
              <a:t>مطالعه </a:t>
            </a:r>
            <a:r>
              <a:rPr lang="fa-IR" sz="3600" b="1" dirty="0"/>
              <a:t>موردی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3312" y="1450848"/>
            <a:ext cx="8644128" cy="4726115"/>
          </a:xfrm>
        </p:spPr>
        <p:txBody>
          <a:bodyPr>
            <a:normAutofit lnSpcReduction="10000"/>
          </a:bodyPr>
          <a:lstStyle/>
          <a:p>
            <a:pPr algn="r" rtl="1"/>
            <a:r>
              <a:rPr lang="fa-IR" dirty="0" smtClean="0">
                <a:cs typeface="+mj-cs"/>
              </a:rPr>
              <a:t>مطالعات </a:t>
            </a:r>
            <a:r>
              <a:rPr lang="fa-IR" dirty="0">
                <a:cs typeface="+mj-cs"/>
              </a:rPr>
              <a:t>موردی در چهار </a:t>
            </a:r>
            <a:r>
              <a:rPr lang="fa-IR" dirty="0" smtClean="0">
                <a:cs typeface="+mj-cs"/>
              </a:rPr>
              <a:t>ویژگی ذکر شده: (جستجوی </a:t>
            </a:r>
            <a:r>
              <a:rPr lang="fa-IR" dirty="0">
                <a:cs typeface="+mj-cs"/>
              </a:rPr>
              <a:t>معنا و درک؛ پژوهشگر به عنوان ابزار اصلی گردآوری و تحلیل داده­ها؛ راهبرد بررسی استقرایی؛ و به ­شدت توصیفی بودنِ محصول </a:t>
            </a:r>
            <a:r>
              <a:rPr lang="fa-IR" dirty="0" smtClean="0">
                <a:cs typeface="+mj-cs"/>
              </a:rPr>
              <a:t>نهایی) </a:t>
            </a:r>
            <a:r>
              <a:rPr lang="fa-IR" dirty="0">
                <a:cs typeface="+mj-cs"/>
              </a:rPr>
              <a:t>با صورت­های دیگر پژوهش کیفی مشترک است.  </a:t>
            </a:r>
            <a:endParaRPr lang="en-US" dirty="0">
              <a:cs typeface="+mj-cs"/>
            </a:endParaRPr>
          </a:p>
          <a:p>
            <a:pPr algn="r" rtl="1"/>
            <a:r>
              <a:rPr lang="fa-IR" dirty="0" smtClean="0">
                <a:cs typeface="+mj-cs"/>
              </a:rPr>
              <a:t>پژوهشگر </a:t>
            </a:r>
            <a:r>
              <a:rPr lang="fa-IR" dirty="0">
                <a:cs typeface="+mj-cs"/>
              </a:rPr>
              <a:t>شرح دقیقی از</a:t>
            </a:r>
            <a:r>
              <a:rPr lang="fa-IR" b="1" dirty="0">
                <a:cs typeface="+mj-cs"/>
              </a:rPr>
              <a:t> </a:t>
            </a:r>
            <a:r>
              <a:rPr lang="fa-IR" dirty="0">
                <a:cs typeface="+mj-cs"/>
              </a:rPr>
              <a:t>یک یا چند مورد فراهم می­آورد. </a:t>
            </a:r>
            <a:endParaRPr lang="fa-IR" dirty="0" smtClean="0">
              <a:cs typeface="+mj-cs"/>
            </a:endParaRPr>
          </a:p>
          <a:p>
            <a:pPr algn="r" rtl="1"/>
            <a:r>
              <a:rPr lang="fa-IR" dirty="0" smtClean="0">
                <a:cs typeface="+mj-cs"/>
              </a:rPr>
              <a:t>مورد </a:t>
            </a:r>
            <a:r>
              <a:rPr lang="fa-IR" dirty="0">
                <a:cs typeface="+mj-cs"/>
              </a:rPr>
              <a:t>پژوهی معمولاً بر داده­های کیفی متکی است ولی از روش­های چندگانه نیز استفاده می­شود. </a:t>
            </a:r>
            <a:endParaRPr lang="fa-IR" dirty="0" smtClean="0">
              <a:cs typeface="+mj-cs"/>
            </a:endParaRPr>
          </a:p>
          <a:p>
            <a:pPr algn="r" rtl="1"/>
            <a:r>
              <a:rPr lang="fa-IR" dirty="0" smtClean="0">
                <a:cs typeface="+mj-cs"/>
              </a:rPr>
              <a:t>از </a:t>
            </a:r>
            <a:r>
              <a:rPr lang="fa-IR" dirty="0">
                <a:cs typeface="+mj-cs"/>
              </a:rPr>
              <a:t>این پژوهش برای پرداختن به سؤال­های پژوهش اکتشافی، توصیفی و تبیینی استفاده می شود.</a:t>
            </a:r>
            <a:endParaRPr lang="en-US" dirty="0">
              <a:cs typeface="+mj-cs"/>
            </a:endParaRPr>
          </a:p>
          <a:p>
            <a:pPr algn="r" rtl="1"/>
            <a:r>
              <a:rPr lang="ar-SA" dirty="0">
                <a:cs typeface="+mj-cs"/>
              </a:rPr>
              <a:t>تمرکز بر هر مورد به عنوان یک کل واحد (مطالعه موردی کل­نگر است)در تمام مطالعه­های موردی محض مشترک است. </a:t>
            </a:r>
            <a:endParaRPr lang="en-US" dirty="0">
              <a:cs typeface="+mj-cs"/>
            </a:endParaRPr>
          </a:p>
          <a:p>
            <a:pPr algn="r"/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619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0576" y="1304544"/>
            <a:ext cx="8656320" cy="4872419"/>
          </a:xfrm>
        </p:spPr>
        <p:txBody>
          <a:bodyPr>
            <a:normAutofit/>
          </a:bodyPr>
          <a:lstStyle/>
          <a:p>
            <a:pPr algn="r" rtl="1"/>
            <a:r>
              <a:rPr lang="fa-IR" dirty="0">
                <a:cs typeface="+mj-cs"/>
              </a:rPr>
              <a:t>تنها ویژگی </a:t>
            </a:r>
            <a:r>
              <a:rPr lang="fa-IR" dirty="0" smtClean="0">
                <a:cs typeface="+mj-cs"/>
              </a:rPr>
              <a:t>متمایز کننده، </a:t>
            </a:r>
            <a:r>
              <a:rPr lang="fa-IR" dirty="0">
                <a:cs typeface="+mj-cs"/>
              </a:rPr>
              <a:t>تعیین محدودۀ شی مورد مطالعه یعنی "مورد" است. </a:t>
            </a:r>
            <a:endParaRPr lang="fa-IR" dirty="0" smtClean="0">
              <a:cs typeface="+mj-cs"/>
            </a:endParaRPr>
          </a:p>
          <a:p>
            <a:pPr algn="r" rtl="1"/>
            <a:r>
              <a:rPr lang="fa-IR" dirty="0" smtClean="0">
                <a:cs typeface="+mj-cs"/>
              </a:rPr>
              <a:t>استِیک </a:t>
            </a:r>
            <a:r>
              <a:rPr lang="fa-IR" dirty="0">
                <a:cs typeface="+mj-cs"/>
              </a:rPr>
              <a:t>پیشنهاد می­کند "هدف پژوهش کیفی درک درست یک چیز است: یک زمین بازی، یک دستۀ موسیقی، یک گروه تماشاگر. </a:t>
            </a:r>
            <a:endParaRPr lang="en-US" dirty="0">
              <a:cs typeface="+mj-cs"/>
            </a:endParaRPr>
          </a:p>
          <a:p>
            <a:pPr algn="r" rtl="1"/>
            <a:r>
              <a:rPr lang="fa-IR" dirty="0">
                <a:cs typeface="+mj-cs"/>
              </a:rPr>
              <a:t> مطالعه موردی بیشتر انتخاب آن چیزی است که باید مطالعه شود تا اینکه یک انتخاب روش­شناختی باشد .</a:t>
            </a:r>
            <a:endParaRPr lang="en-US" dirty="0">
              <a:cs typeface="+mj-cs"/>
            </a:endParaRPr>
          </a:p>
          <a:p>
            <a:pPr algn="r" rtl="1"/>
            <a:r>
              <a:rPr lang="fa-IR" dirty="0">
                <a:cs typeface="+mj-cs"/>
              </a:rPr>
              <a:t>چیزِ </a:t>
            </a:r>
            <a:r>
              <a:rPr lang="fa-IR" dirty="0" smtClean="0">
                <a:cs typeface="+mj-cs"/>
              </a:rPr>
              <a:t>موردنظر </a:t>
            </a:r>
            <a:r>
              <a:rPr lang="fa-IR" dirty="0">
                <a:cs typeface="+mj-cs"/>
              </a:rPr>
              <a:t>سیستمی محدود است ، ماهیتی واحد، واحدی که مرز دارد. شما می­توانید در آنچه می­خواهید مطالعه کنید محصور شوید. </a:t>
            </a:r>
            <a:endParaRPr lang="fa-IR" dirty="0" smtClean="0">
              <a:cs typeface="+mj-cs"/>
            </a:endParaRPr>
          </a:p>
          <a:p>
            <a:pPr algn="r" rtl="1"/>
            <a:r>
              <a:rPr lang="fa-IR" dirty="0" smtClean="0">
                <a:cs typeface="+mj-cs"/>
              </a:rPr>
              <a:t>مورد </a:t>
            </a:r>
            <a:r>
              <a:rPr lang="fa-IR" dirty="0">
                <a:cs typeface="+mj-cs"/>
              </a:rPr>
              <a:t>می­تواند یک شخص باشد که نمونۀ موردیِ یک پدیده، یک برنامه، یک گروه، یک نهاد، یک جامعه، یا یک خط­مشی مشخص است.</a:t>
            </a:r>
            <a:endParaRPr lang="en-US" dirty="0">
              <a:cs typeface="+mj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35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7984" y="1072897"/>
            <a:ext cx="7961376" cy="4108704"/>
          </a:xfrm>
        </p:spPr>
        <p:txBody>
          <a:bodyPr>
            <a:normAutofit/>
          </a:bodyPr>
          <a:lstStyle/>
          <a:p>
            <a:endParaRPr lang="fa-IR" dirty="0" smtClean="0"/>
          </a:p>
          <a:p>
            <a:pPr algn="r" rtl="1"/>
            <a:r>
              <a:rPr lang="fa-IR" dirty="0"/>
              <a:t>مطالعه موردی توصیف عمیق و تحلیل یک سیستم محدود است.</a:t>
            </a:r>
          </a:p>
          <a:p>
            <a:pPr algn="r" rtl="1"/>
            <a:r>
              <a:rPr lang="fa-IR" dirty="0"/>
              <a:t>   واحد تحلیل مطالعه موردی را توصیف می کند، نه موضوع بررسی</a:t>
            </a:r>
            <a:r>
              <a:rPr lang="fa-IR" dirty="0" smtClean="0"/>
              <a:t>.</a:t>
            </a:r>
          </a:p>
          <a:p>
            <a:pPr algn="r" rtl="1"/>
            <a:r>
              <a:rPr lang="fa-IR" dirty="0"/>
              <a:t>واحدهای آموزشی می­توانند موردهای ما باشند – چیزهایی باشند هرچند انتزاعی و بی­شکل، درحالی­که «آموزش»، مورد محسوب نمی­شود. </a:t>
            </a:r>
            <a:endParaRPr lang="fa-IR" dirty="0" smtClean="0"/>
          </a:p>
          <a:p>
            <a:pPr algn="r" rtl="1"/>
            <a:r>
              <a:rPr lang="fa-IR" dirty="0"/>
              <a:t>پرستاران ممکن است موردهای ما باشند؛ ما معمولاً «فعالیت پرستاری» را به عنوان «مورد» تعریف نمی­کنیم.</a:t>
            </a:r>
            <a:endParaRPr lang="en-US" dirty="0"/>
          </a:p>
          <a:p>
            <a:pPr algn="r" rtl="1"/>
            <a:endParaRPr lang="en-US" dirty="0"/>
          </a:p>
          <a:p>
            <a:endParaRPr lang="fa-I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24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2496" y="1182625"/>
            <a:ext cx="8680704" cy="3474720"/>
          </a:xfrm>
        </p:spPr>
        <p:txBody>
          <a:bodyPr/>
          <a:lstStyle/>
          <a:p>
            <a:pPr algn="r" rtl="1"/>
            <a:r>
              <a:rPr lang="fa-IR" dirty="0">
                <a:cs typeface="+mj-cs"/>
              </a:rPr>
              <a:t>چون واحد تحلیل، تعیین کننده مطالعه موردی بودن یک مطالعه است، این نوع از پژوهش کیفی با سایر انواعِ  توصیف شده در این فصل تفاوت دارد</a:t>
            </a:r>
            <a:r>
              <a:rPr lang="fa-IR" dirty="0" smtClean="0">
                <a:cs typeface="+mj-cs"/>
              </a:rPr>
              <a:t>.</a:t>
            </a:r>
          </a:p>
          <a:p>
            <a:pPr algn="r" rtl="1"/>
            <a:r>
              <a:rPr lang="fa-IR" dirty="0" smtClean="0">
                <a:cs typeface="+mj-cs"/>
              </a:rPr>
              <a:t> </a:t>
            </a:r>
            <a:r>
              <a:rPr lang="fa-IR" dirty="0">
                <a:cs typeface="+mj-cs"/>
              </a:rPr>
              <a:t>انواعِ دیگرِ پژوهشِ کیفی – نظیر قوم­نگاری، پدیدارشناسی، پژوهش روایتی و غیره – با تمرکز بر مطالعه و نه واحد تحلیل تعریف می­شوند</a:t>
            </a:r>
            <a:r>
              <a:rPr lang="fa-IR" dirty="0" smtClean="0">
                <a:cs typeface="+mj-cs"/>
              </a:rPr>
              <a:t>.</a:t>
            </a:r>
          </a:p>
          <a:p>
            <a:pPr algn="r" rtl="1"/>
            <a:r>
              <a:rPr lang="fa-IR" dirty="0" smtClean="0">
                <a:cs typeface="+mj-cs"/>
              </a:rPr>
              <a:t>در </a:t>
            </a:r>
            <a:r>
              <a:rPr lang="fa-IR" dirty="0">
                <a:cs typeface="+mj-cs"/>
              </a:rPr>
              <a:t>واقع، چون واحد تحلیل – سیستم محدود –«مورد» را تعریف می­کند، انواعِ دیگر مطالعات کیفی را می­توان با مطالعات موردی ترکیب </a:t>
            </a:r>
            <a:r>
              <a:rPr lang="fa-IR" dirty="0" smtClean="0">
                <a:cs typeface="+mj-cs"/>
              </a:rPr>
              <a:t>کرد.</a:t>
            </a:r>
          </a:p>
          <a:p>
            <a:pPr algn="r" rtl="1"/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4160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b="1" dirty="0"/>
              <a:t>تعریف کرس </a:t>
            </a:r>
            <a:r>
              <a:rPr lang="fa-IR" sz="3600" b="1" dirty="0" smtClean="0"/>
              <a:t>وِل از مطالعه موردی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2640" y="1825625"/>
            <a:ext cx="7790688" cy="3331591"/>
          </a:xfrm>
        </p:spPr>
        <p:txBody>
          <a:bodyPr/>
          <a:lstStyle/>
          <a:p>
            <a:pPr algn="r" rtl="1"/>
            <a:r>
              <a:rPr lang="fa-IR" dirty="0" smtClean="0">
                <a:cs typeface="+mj-cs"/>
              </a:rPr>
              <a:t>مطالعه </a:t>
            </a:r>
            <a:r>
              <a:rPr lang="fa-IR" dirty="0">
                <a:cs typeface="+mj-cs"/>
              </a:rPr>
              <a:t>موردی رویکردی کیفی است که در جریان آن </a:t>
            </a:r>
            <a:r>
              <a:rPr lang="fa-IR" dirty="0" smtClean="0">
                <a:cs typeface="+mj-cs"/>
              </a:rPr>
              <a:t>محقق:</a:t>
            </a:r>
          </a:p>
          <a:p>
            <a:pPr algn="r" rtl="1"/>
            <a:r>
              <a:rPr lang="fa-IR" dirty="0" smtClean="0">
                <a:cs typeface="+mj-cs"/>
              </a:rPr>
              <a:t> </a:t>
            </a:r>
            <a:r>
              <a:rPr lang="fa-IR" dirty="0">
                <a:cs typeface="+mj-cs"/>
              </a:rPr>
              <a:t>سیستمی محدود (یک مورد) یا چندین سیستم محدود (موارد</a:t>
            </a:r>
            <a:r>
              <a:rPr lang="fa-IR" dirty="0" smtClean="0">
                <a:cs typeface="+mj-cs"/>
              </a:rPr>
              <a:t>)</a:t>
            </a:r>
          </a:p>
          <a:p>
            <a:pPr algn="r" rtl="1"/>
            <a:r>
              <a:rPr lang="fa-IR" dirty="0" smtClean="0">
                <a:cs typeface="+mj-cs"/>
              </a:rPr>
              <a:t> </a:t>
            </a:r>
            <a:r>
              <a:rPr lang="fa-IR" dirty="0">
                <a:cs typeface="+mj-cs"/>
              </a:rPr>
              <a:t>را با گذشت زمان و از طریق گردآوری دقیق </a:t>
            </a:r>
            <a:r>
              <a:rPr lang="fa-IR" dirty="0" smtClean="0">
                <a:cs typeface="+mj-cs"/>
              </a:rPr>
              <a:t>وعمیق داده­ها</a:t>
            </a:r>
          </a:p>
          <a:p>
            <a:pPr algn="r" rtl="1"/>
            <a:r>
              <a:rPr lang="fa-IR" dirty="0" smtClean="0">
                <a:cs typeface="+mj-cs"/>
              </a:rPr>
              <a:t> </a:t>
            </a:r>
            <a:r>
              <a:rPr lang="fa-IR" dirty="0">
                <a:cs typeface="+mj-cs"/>
              </a:rPr>
              <a:t>از چندین منبع اطلاعاتی (مثلاً مشاهده، مصاحبه­، مواد شنیداری- دیداری و اسناد و گزارش­ها)  می­کاود </a:t>
            </a:r>
            <a:r>
              <a:rPr lang="fa-IR" dirty="0" smtClean="0">
                <a:cs typeface="+mj-cs"/>
              </a:rPr>
              <a:t>و</a:t>
            </a:r>
          </a:p>
          <a:p>
            <a:pPr algn="r" rtl="1"/>
            <a:r>
              <a:rPr lang="fa-IR" dirty="0" smtClean="0">
                <a:cs typeface="+mj-cs"/>
              </a:rPr>
              <a:t> </a:t>
            </a:r>
            <a:r>
              <a:rPr lang="fa-IR" dirty="0">
                <a:cs typeface="+mj-cs"/>
              </a:rPr>
              <a:t>توصیفِ «مورد» و مضامین مورد محور را گزارش می­دهد"</a:t>
            </a:r>
            <a:endParaRPr lang="en-US" dirty="0">
              <a:cs typeface="+mj-cs"/>
            </a:endParaRPr>
          </a:p>
          <a:p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3392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5657"/>
            <a:ext cx="9768840" cy="4219303"/>
          </a:xfrm>
        </p:spPr>
        <p:txBody>
          <a:bodyPr/>
          <a:lstStyle/>
          <a:p>
            <a:pPr algn="r" rtl="1"/>
            <a:r>
              <a:rPr lang="fa-IR" dirty="0">
                <a:cs typeface="+mj-cs"/>
              </a:rPr>
              <a:t>طبق نظر استیک </a:t>
            </a:r>
            <a:r>
              <a:rPr lang="fa-IR" dirty="0" smtClean="0">
                <a:cs typeface="+mj-cs"/>
              </a:rPr>
              <a:t>سه </a:t>
            </a:r>
            <a:r>
              <a:rPr lang="fa-IR" dirty="0">
                <a:cs typeface="+mj-cs"/>
              </a:rPr>
              <a:t>نوع مطالعه موردی وجود دارد: </a:t>
            </a:r>
            <a:endParaRPr lang="fa-IR" dirty="0" smtClean="0">
              <a:cs typeface="+mj-cs"/>
            </a:endParaRPr>
          </a:p>
          <a:p>
            <a:pPr algn="r" rtl="1"/>
            <a:r>
              <a:rPr lang="fa-IR" b="1" dirty="0" smtClean="0">
                <a:cs typeface="+mj-cs"/>
              </a:rPr>
              <a:t>مطالعه­های </a:t>
            </a:r>
            <a:r>
              <a:rPr lang="fa-IR" b="1" dirty="0">
                <a:cs typeface="+mj-cs"/>
              </a:rPr>
              <a:t>موردی </a:t>
            </a:r>
            <a:r>
              <a:rPr lang="fa-IR" b="1" dirty="0" smtClean="0">
                <a:cs typeface="+mj-cs"/>
              </a:rPr>
              <a:t>درونی</a:t>
            </a:r>
            <a:r>
              <a:rPr lang="fa-IR" dirty="0" smtClean="0">
                <a:cs typeface="+mj-cs"/>
              </a:rPr>
              <a:t>.</a:t>
            </a:r>
            <a:r>
              <a:rPr lang="fa-IR" dirty="0"/>
              <a:t> </a:t>
            </a:r>
            <a:r>
              <a:rPr lang="fa-IR" dirty="0" smtClean="0"/>
              <a:t>علاقه </a:t>
            </a:r>
            <a:r>
              <a:rPr lang="fa-IR" dirty="0"/>
              <a:t>اولیه پژوهشگر درک یک مورد خاص است. این  طرح، همان طرح کلاسیک تک موردی است.</a:t>
            </a:r>
            <a:r>
              <a:rPr lang="fa-IR" dirty="0" smtClean="0">
                <a:cs typeface="+mj-cs"/>
              </a:rPr>
              <a:t> </a:t>
            </a:r>
          </a:p>
          <a:p>
            <a:pPr algn="r" rtl="1"/>
            <a:r>
              <a:rPr lang="fa-IR" b="1" dirty="0" smtClean="0">
                <a:cs typeface="+mj-cs"/>
              </a:rPr>
              <a:t>مطالعه­های </a:t>
            </a:r>
            <a:r>
              <a:rPr lang="fa-IR" b="1" dirty="0">
                <a:cs typeface="+mj-cs"/>
              </a:rPr>
              <a:t>موردی </a:t>
            </a:r>
            <a:r>
              <a:rPr lang="fa-IR" b="1" dirty="0" smtClean="0">
                <a:cs typeface="+mj-cs"/>
              </a:rPr>
              <a:t>ابزاری</a:t>
            </a:r>
            <a:r>
              <a:rPr lang="fa-IR" dirty="0" smtClean="0">
                <a:cs typeface="+mj-cs"/>
              </a:rPr>
              <a:t>. </a:t>
            </a:r>
            <a:r>
              <a:rPr lang="fa-IR" dirty="0"/>
              <a:t>علاقه اولیه پژوهشگر </a:t>
            </a:r>
            <a:r>
              <a:rPr lang="fa-IR" dirty="0" smtClean="0"/>
              <a:t>چیزی </a:t>
            </a:r>
            <a:r>
              <a:rPr lang="fa-IR" dirty="0"/>
              <a:t>غیر از یک مورد خاص </a:t>
            </a:r>
            <a:r>
              <a:rPr lang="fa-IR" dirty="0" smtClean="0"/>
              <a:t>است.. </a:t>
            </a:r>
            <a:r>
              <a:rPr lang="fa-IR" dirty="0"/>
              <a:t>مورد </a:t>
            </a:r>
            <a:r>
              <a:rPr lang="fa-IR" dirty="0" smtClean="0"/>
              <a:t>وسیله­ای </a:t>
            </a:r>
            <a:r>
              <a:rPr lang="fa-IR" dirty="0"/>
              <a:t>برای رسیدن به هدف </a:t>
            </a:r>
            <a:r>
              <a:rPr lang="fa-IR" dirty="0" smtClean="0"/>
              <a:t>است .مورد برای </a:t>
            </a:r>
            <a:r>
              <a:rPr lang="fa-IR" dirty="0"/>
              <a:t>یادگیری </a:t>
            </a:r>
            <a:r>
              <a:rPr lang="fa-IR" dirty="0" smtClean="0"/>
              <a:t>چیزی </a:t>
            </a:r>
            <a:r>
              <a:rPr lang="fa-IR" dirty="0"/>
              <a:t>کلی­تر، بررسی </a:t>
            </a:r>
            <a:r>
              <a:rPr lang="fa-IR" dirty="0" smtClean="0"/>
              <a:t>می­شود. انظباط در کل ، نه در یک کلاس درس .</a:t>
            </a:r>
            <a:endParaRPr lang="fa-IR" dirty="0" smtClean="0">
              <a:cs typeface="+mj-cs"/>
            </a:endParaRPr>
          </a:p>
          <a:p>
            <a:pPr algn="r" rtl="1"/>
            <a:r>
              <a:rPr lang="fa-IR" b="1" dirty="0" smtClean="0">
                <a:cs typeface="+mj-cs"/>
              </a:rPr>
              <a:t>مطالعه­های </a:t>
            </a:r>
            <a:r>
              <a:rPr lang="fa-IR" b="1" dirty="0">
                <a:cs typeface="+mj-cs"/>
              </a:rPr>
              <a:t>موردی </a:t>
            </a:r>
            <a:r>
              <a:rPr lang="fa-IR" b="1" dirty="0" smtClean="0">
                <a:cs typeface="+mj-cs"/>
              </a:rPr>
              <a:t>جمعی</a:t>
            </a:r>
            <a:r>
              <a:rPr lang="fa-IR" dirty="0" smtClean="0">
                <a:cs typeface="+mj-cs"/>
              </a:rPr>
              <a:t>.</a:t>
            </a:r>
            <a:r>
              <a:rPr lang="fa-IR" dirty="0"/>
              <a:t> </a:t>
            </a:r>
            <a:r>
              <a:rPr lang="fa-IR" dirty="0" smtClean="0"/>
              <a:t>از </a:t>
            </a:r>
            <a:r>
              <a:rPr lang="fa-IR" dirty="0"/>
              <a:t>طریق مطالعه همزمان موارد چندگانه در یک مطالعه کلی، </a:t>
            </a:r>
            <a:r>
              <a:rPr lang="fa-IR" dirty="0" smtClean="0"/>
              <a:t>بینش </a:t>
            </a:r>
            <a:r>
              <a:rPr lang="fa-IR" dirty="0"/>
              <a:t>و اطلاعات بیشتری در خصوص موضوع مورد مطالعه به­دست </a:t>
            </a:r>
            <a:r>
              <a:rPr lang="fa-IR" dirty="0" smtClean="0"/>
              <a:t>می آید. طرح </a:t>
            </a:r>
            <a:r>
              <a:rPr lang="fa-IR" dirty="0"/>
              <a:t>موارد چندگانه نیز نامیده می­شود </a:t>
            </a:r>
            <a:r>
              <a:rPr lang="fa-IR" dirty="0" smtClean="0">
                <a:cs typeface="+mj-cs"/>
              </a:rPr>
              <a:t> </a:t>
            </a: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2649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dirty="0" smtClean="0"/>
              <a:t>نظریه داده بنیاد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508" y="1825625"/>
            <a:ext cx="7850777" cy="1714409"/>
          </a:xfrm>
        </p:spPr>
        <p:txBody>
          <a:bodyPr/>
          <a:lstStyle/>
          <a:p>
            <a:pPr algn="r" rtl="1"/>
            <a:r>
              <a:rPr lang="fa-IR" dirty="0">
                <a:cs typeface="+mj-cs"/>
              </a:rPr>
              <a:t>سؤال بنیادین: </a:t>
            </a:r>
            <a:endParaRPr lang="fa-IR" dirty="0" smtClean="0">
              <a:cs typeface="+mj-cs"/>
            </a:endParaRPr>
          </a:p>
          <a:p>
            <a:pPr algn="r" rtl="1"/>
            <a:r>
              <a:rPr lang="fa-IR" dirty="0" smtClean="0">
                <a:cs typeface="+mj-cs"/>
              </a:rPr>
              <a:t>از </a:t>
            </a:r>
            <a:r>
              <a:rPr lang="fa-IR" dirty="0">
                <a:cs typeface="+mj-cs"/>
              </a:rPr>
              <a:t>تحلیل داده­های گردآوری شده درباره پدیده موردنظر چه نظریه یا توضیحی بروز می­کند؟ </a:t>
            </a:r>
            <a:endParaRPr lang="en-US" dirty="0">
              <a:cs typeface="+mj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4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7568" y="1950720"/>
            <a:ext cx="7342633" cy="3304032"/>
          </a:xfrm>
        </p:spPr>
        <p:txBody>
          <a:bodyPr rtlCol="0">
            <a:noAutofit/>
          </a:bodyPr>
          <a:lstStyle/>
          <a:p>
            <a:pPr algn="r" rtl="1">
              <a:defRPr/>
            </a:pPr>
            <a:r>
              <a:rPr lang="fa-IR" sz="2800" dirty="0" smtClean="0"/>
              <a:t/>
            </a:r>
            <a:br>
              <a:rPr lang="fa-IR" sz="2800" dirty="0" smtClean="0"/>
            </a:br>
            <a:r>
              <a:rPr lang="fa-IR" sz="2800" dirty="0" smtClean="0"/>
              <a:t>- سه </a:t>
            </a:r>
            <a:r>
              <a:rPr lang="fa-IR" sz="2800" dirty="0"/>
              <a:t>نوع رویکرد پژوهشی : کیفی، کمی </a:t>
            </a:r>
            <a:r>
              <a:rPr lang="fa-IR" sz="2800" dirty="0" smtClean="0"/>
              <a:t>و </a:t>
            </a:r>
            <a:r>
              <a:rPr lang="fa-IR" sz="2800" dirty="0"/>
              <a:t>ترکیبی. </a:t>
            </a:r>
            <a:br>
              <a:rPr lang="fa-IR" sz="2800" dirty="0"/>
            </a:br>
            <a:r>
              <a:rPr lang="fa-IR" sz="2800" dirty="0" smtClean="0"/>
              <a:t>- مستقل </a:t>
            </a:r>
            <a:r>
              <a:rPr lang="fa-IR" sz="2800" dirty="0"/>
              <a:t>از یکدیگر نیستند. </a:t>
            </a:r>
            <a:br>
              <a:rPr lang="fa-IR" sz="2800" dirty="0"/>
            </a:br>
            <a:r>
              <a:rPr lang="fa-IR" sz="2800" dirty="0" smtClean="0"/>
              <a:t>- قطب </a:t>
            </a:r>
            <a:r>
              <a:rPr lang="fa-IR" sz="2800" dirty="0"/>
              <a:t>ها یا مقوله </a:t>
            </a:r>
            <a:r>
              <a:rPr lang="fa-IR" sz="2800" dirty="0" smtClean="0"/>
              <a:t>های </a:t>
            </a:r>
            <a:r>
              <a:rPr lang="fa-IR" sz="2800" dirty="0"/>
              <a:t>متضاد نیستند.</a:t>
            </a:r>
            <a:br>
              <a:rPr lang="fa-IR" sz="2800" dirty="0"/>
            </a:br>
            <a:r>
              <a:rPr lang="fa-IR" sz="2800" dirty="0" smtClean="0"/>
              <a:t>- معرف </a:t>
            </a:r>
            <a:r>
              <a:rPr lang="fa-IR" sz="2800" dirty="0"/>
              <a:t>دو </a:t>
            </a:r>
            <a:r>
              <a:rPr lang="fa-IR" sz="2800" dirty="0" smtClean="0"/>
              <a:t>سوی </a:t>
            </a:r>
            <a:r>
              <a:rPr lang="fa-IR" sz="2800" dirty="0"/>
              <a:t>یک پیوستار هستند .</a:t>
            </a:r>
            <a:br>
              <a:rPr lang="fa-IR" sz="2800" dirty="0"/>
            </a:br>
            <a:r>
              <a:rPr lang="fa-IR" sz="2800" dirty="0" smtClean="0"/>
              <a:t>- یک </a:t>
            </a:r>
            <a:r>
              <a:rPr lang="fa-IR" sz="2800" dirty="0"/>
              <a:t>مطالعه را می توان در مقایسه با کمی، بیشتر کیفی ویا بر عکس در مقایسه با کیفی، بیشتر کمّی نامید .</a:t>
            </a:r>
            <a:br>
              <a:rPr lang="fa-IR" sz="2800" dirty="0"/>
            </a:br>
            <a:r>
              <a:rPr lang="fa-IR" sz="2800" dirty="0"/>
              <a:t> </a:t>
            </a:r>
            <a:r>
              <a:rPr lang="fa-IR" sz="2800" dirty="0" smtClean="0"/>
              <a:t>- روشهای </a:t>
            </a:r>
            <a:r>
              <a:rPr lang="fa-IR" sz="2800" dirty="0"/>
              <a:t>پژوهشی ترکیبی در وسط </a:t>
            </a:r>
            <a:r>
              <a:rPr lang="fa-IR" sz="2800" dirty="0" smtClean="0"/>
              <a:t> این </a:t>
            </a:r>
            <a:r>
              <a:rPr lang="fa-IR" sz="2800" dirty="0"/>
              <a:t>پیوستار قرار دارند </a:t>
            </a:r>
            <a:r>
              <a:rPr lang="fa-IR" sz="2800" dirty="0" smtClean="0"/>
              <a:t>زیرا عناصری </a:t>
            </a:r>
            <a:r>
              <a:rPr lang="fa-IR" sz="2800" dirty="0"/>
              <a:t>از رویکردهای کیفی و کمّی را در خود دارند.</a:t>
            </a:r>
            <a:endParaRPr lang="en-US" sz="2800" dirty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>
          <a:xfrm>
            <a:off x="2209800" y="694944"/>
            <a:ext cx="7772400" cy="905256"/>
          </a:xfrm>
        </p:spPr>
        <p:txBody>
          <a:bodyPr/>
          <a:lstStyle/>
          <a:p>
            <a:pPr algn="ctr" eaLnBrk="1" hangingPunct="1"/>
            <a:r>
              <a:rPr lang="fa-IR" sz="3600" b="1" dirty="0">
                <a:solidFill>
                  <a:schemeClr val="tx1"/>
                </a:solidFill>
                <a:cs typeface="+mj-cs"/>
              </a:rPr>
              <a:t>سه نوع رویکرد </a:t>
            </a:r>
            <a:r>
              <a:rPr lang="fa-IR" sz="3600" b="1" dirty="0" smtClean="0">
                <a:solidFill>
                  <a:schemeClr val="tx1"/>
                </a:solidFill>
                <a:cs typeface="+mj-cs"/>
              </a:rPr>
              <a:t>پژوهشی</a:t>
            </a:r>
          </a:p>
          <a:p>
            <a:pPr algn="ctr" eaLnBrk="1" hangingPunct="1"/>
            <a:endParaRPr lang="fa-IR" sz="2800" b="1" dirty="0">
              <a:solidFill>
                <a:schemeClr val="tx1"/>
              </a:solidFill>
              <a:cs typeface="+mj-cs"/>
            </a:endParaRPr>
          </a:p>
          <a:p>
            <a:pPr algn="ctr" eaLnBrk="1" hangingPunct="1"/>
            <a:endParaRPr lang="en-US" sz="2800" dirty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2108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600" b="1" dirty="0"/>
              <a:t>نظریه داده­بنیاد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000" dirty="0" smtClean="0">
                <a:cs typeface="+mj-cs"/>
              </a:rPr>
              <a:t>رویکردی </a:t>
            </a:r>
            <a:r>
              <a:rPr lang="ar-SA" sz="3000" dirty="0">
                <a:cs typeface="+mj-cs"/>
              </a:rPr>
              <a:t>کیفی به تولید و ایجاد یک نظریه از داده­هایی است که در یک مطالعه پژوهشی گرد آوری می شود.</a:t>
            </a:r>
            <a:endParaRPr lang="en-US" sz="3000" dirty="0">
              <a:cs typeface="+mj-cs"/>
            </a:endParaRPr>
          </a:p>
          <a:p>
            <a:pPr algn="r" rtl="1"/>
            <a:r>
              <a:rPr lang="ar-SA" sz="3000" dirty="0" smtClean="0">
                <a:cs typeface="+mj-cs"/>
              </a:rPr>
              <a:t>همان­طور </a:t>
            </a:r>
            <a:r>
              <a:rPr lang="ar-SA" sz="3000" dirty="0">
                <a:cs typeface="+mj-cs"/>
              </a:rPr>
              <a:t>که در صورت­های دیگر پژوهش کیفی رایج است، محقق به عنوان ابزار اولیۀ گردآوری و تحلیل داده­ها حالت استقرایی فرض می­کند و تلاش می­کند معنا را از داده­ها استخراج کند. </a:t>
            </a:r>
            <a:endParaRPr lang="fa-IR" sz="3000" dirty="0" smtClean="0">
              <a:cs typeface="+mj-cs"/>
            </a:endParaRPr>
          </a:p>
          <a:p>
            <a:pPr algn="r" rtl="1"/>
            <a:r>
              <a:rPr lang="ar-SA" sz="3000" dirty="0" smtClean="0">
                <a:cs typeface="+mj-cs"/>
              </a:rPr>
              <a:t>حاصل </a:t>
            </a:r>
            <a:r>
              <a:rPr lang="ar-SA" sz="3000" dirty="0">
                <a:cs typeface="+mj-cs"/>
              </a:rPr>
              <a:t>این نوع </a:t>
            </a:r>
            <a:r>
              <a:rPr lang="ar-SA" sz="3000" dirty="0" smtClean="0">
                <a:cs typeface="+mj-cs"/>
              </a:rPr>
              <a:t>مطالعۀ، </a:t>
            </a:r>
            <a:r>
              <a:rPr lang="ar-SA" sz="3000" dirty="0">
                <a:cs typeface="+mj-cs"/>
              </a:rPr>
              <a:t>نظریه­ای است که از داده­ها ظهور می­کند یا زمینه­ </a:t>
            </a:r>
            <a:r>
              <a:rPr lang="fa-IR" sz="3000" dirty="0">
                <a:cs typeface="+mj-cs"/>
              </a:rPr>
              <a:t>آن </a:t>
            </a:r>
            <a:r>
              <a:rPr lang="ar-SA" sz="3000" dirty="0">
                <a:cs typeface="+mj-cs"/>
              </a:rPr>
              <a:t>داده­ها بوده و از این­رو نظریۀ داده­ بنیاد است</a:t>
            </a:r>
            <a:r>
              <a:rPr lang="ar-SA" sz="3000" dirty="0" smtClean="0">
                <a:cs typeface="+mj-cs"/>
              </a:rPr>
              <a:t>.</a:t>
            </a:r>
            <a:endParaRPr lang="fa-IR" sz="3000" dirty="0" smtClean="0">
              <a:cs typeface="+mj-cs"/>
            </a:endParaRPr>
          </a:p>
          <a:p>
            <a:pPr algn="r" rtl="1"/>
            <a:r>
              <a:rPr lang="ar-SA" sz="3000" dirty="0" smtClean="0">
                <a:cs typeface="+mj-cs"/>
              </a:rPr>
              <a:t> </a:t>
            </a:r>
            <a:r>
              <a:rPr lang="ar-SA" sz="3000" dirty="0">
                <a:cs typeface="+mj-cs"/>
              </a:rPr>
              <a:t>توصیف غنی نیز اهمیت دارد امّا تمرکز اصلیِ این نوع مطالعه نیست.   </a:t>
            </a:r>
            <a:endParaRPr lang="en-US" sz="3000" dirty="0">
              <a:cs typeface="+mj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11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600" dirty="0"/>
              <a:t>ویژگی ها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6064" y="1438657"/>
            <a:ext cx="8180832" cy="4120896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>
                <a:cs typeface="+mj-cs"/>
              </a:rPr>
              <a:t>داده­های </a:t>
            </a:r>
            <a:r>
              <a:rPr lang="fa-IR" dirty="0">
                <a:cs typeface="+mj-cs"/>
              </a:rPr>
              <a:t>مطالعات نظریۀ داده ­بنیاد از مصاحبه­ها، </a:t>
            </a:r>
            <a:r>
              <a:rPr lang="fa-IR" dirty="0" smtClean="0">
                <a:cs typeface="+mj-cs"/>
              </a:rPr>
              <a:t>مشاهده ها </a:t>
            </a:r>
            <a:r>
              <a:rPr lang="fa-IR" dirty="0">
                <a:cs typeface="+mj-cs"/>
              </a:rPr>
              <a:t>و طیف متنوعی از مطالب مستند بدست می آیند.  </a:t>
            </a:r>
            <a:endParaRPr lang="fa-IR" dirty="0" smtClean="0">
              <a:cs typeface="+mj-cs"/>
            </a:endParaRPr>
          </a:p>
          <a:p>
            <a:pPr algn="r" rtl="1"/>
            <a:r>
              <a:rPr lang="fa-IR" dirty="0" smtClean="0">
                <a:cs typeface="+mj-cs"/>
              </a:rPr>
              <a:t>مثل </a:t>
            </a:r>
            <a:r>
              <a:rPr lang="fa-IR" dirty="0">
                <a:cs typeface="+mj-cs"/>
              </a:rPr>
              <a:t>انواع پژوهش کیفی، نظریۀ داده­ بنیاد واژگان تخصصی و رویه­های خاص خود را برای انجام مطالعه دارد</a:t>
            </a:r>
            <a:r>
              <a:rPr lang="fa-IR" dirty="0" smtClean="0">
                <a:cs typeface="+mj-cs"/>
              </a:rPr>
              <a:t>.</a:t>
            </a:r>
          </a:p>
          <a:p>
            <a:pPr algn="r" rtl="1"/>
            <a:r>
              <a:rPr lang="ar-SA" dirty="0">
                <a:cs typeface="+mj-cs"/>
              </a:rPr>
              <a:t>آنچه نظریۀ داده بنیاد را از انواع دیگر پژوهش کیفی متمایز می­کند تمرکز آن بر ساختن نظریه است (کُربین و اشتراوس، 2015). </a:t>
            </a:r>
            <a:endParaRPr lang="fa-IR" dirty="0" smtClean="0">
              <a:cs typeface="+mj-cs"/>
            </a:endParaRPr>
          </a:p>
          <a:p>
            <a:pPr algn="r" rtl="1"/>
            <a:r>
              <a:rPr lang="ar-SA" dirty="0" smtClean="0">
                <a:cs typeface="+mj-cs"/>
              </a:rPr>
              <a:t>نوع </a:t>
            </a:r>
            <a:r>
              <a:rPr lang="ar-SA" dirty="0">
                <a:cs typeface="+mj-cs"/>
              </a:rPr>
              <a:t>نظریۀ شکل­گرفته معمولاً قائم به­ذاتاست نه نظریۀ رسمی یا </a:t>
            </a:r>
            <a:r>
              <a:rPr lang="fa-IR" dirty="0">
                <a:cs typeface="+mj-cs"/>
              </a:rPr>
              <a:t>«</a:t>
            </a:r>
            <a:r>
              <a:rPr lang="ar-SA" dirty="0">
                <a:cs typeface="+mj-cs"/>
              </a:rPr>
              <a:t>بسیاربزرگ».</a:t>
            </a:r>
            <a:endParaRPr lang="en-US" dirty="0">
              <a:cs typeface="+mj-cs"/>
            </a:endParaRPr>
          </a:p>
          <a:p>
            <a:pPr marL="0" indent="0" algn="r">
              <a:buNone/>
            </a:pP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6988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1966" y="1054916"/>
            <a:ext cx="9222377" cy="4351338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fa-IR" dirty="0"/>
              <a:t>گلاسر و اشتراوس (1967) چهار ویژگی مهم نظریه داده­ بنیاد را فهرست کرده است: </a:t>
            </a:r>
            <a:endParaRPr lang="fa-IR" dirty="0" smtClean="0"/>
          </a:p>
          <a:p>
            <a:pPr algn="r" rtl="1"/>
            <a:r>
              <a:rPr lang="fa-IR" b="1" dirty="0" smtClean="0"/>
              <a:t>تناسب</a:t>
            </a:r>
            <a:r>
              <a:rPr lang="fa-IR" b="1" dirty="0"/>
              <a:t>،</a:t>
            </a:r>
            <a:r>
              <a:rPr lang="fa-IR" dirty="0"/>
              <a:t> برای آنکه نظریه مفید باشد باید با داده­ها تناسب یا برازش داشته باشد. این نظریه باید با داده­های دنیای واقعی منطبق باشد</a:t>
            </a:r>
            <a:endParaRPr lang="fa-IR" dirty="0" smtClean="0"/>
          </a:p>
          <a:p>
            <a:pPr algn="r" rtl="1"/>
            <a:r>
              <a:rPr lang="fa-IR" b="1" dirty="0" smtClean="0"/>
              <a:t>درک. </a:t>
            </a:r>
            <a:r>
              <a:rPr lang="fa-IR" dirty="0"/>
              <a:t>نظریه </a:t>
            </a:r>
            <a:r>
              <a:rPr lang="fa-IR" dirty="0" smtClean="0"/>
              <a:t>باید </a:t>
            </a:r>
            <a:r>
              <a:rPr lang="fa-IR" dirty="0"/>
              <a:t>به وضوح بیان شود و برای افراد شاغل در حوزه تخصصی و حتی </a:t>
            </a:r>
            <a:r>
              <a:rPr lang="fa-IR" dirty="0" smtClean="0"/>
              <a:t>افرادغیر </a:t>
            </a:r>
            <a:r>
              <a:rPr lang="fa-IR" dirty="0"/>
              <a:t>پژوهشگر قابل ­فهم باشد. </a:t>
            </a:r>
            <a:endParaRPr lang="fa-IR" b="1" dirty="0" smtClean="0"/>
          </a:p>
          <a:p>
            <a:pPr algn="r" rtl="1"/>
            <a:r>
              <a:rPr lang="fa-IR" b="1" dirty="0" smtClean="0"/>
              <a:t>جامعیت</a:t>
            </a:r>
            <a:r>
              <a:rPr lang="fa-IR" dirty="0" smtClean="0"/>
              <a:t>. </a:t>
            </a:r>
            <a:r>
              <a:rPr lang="fa-IR" dirty="0"/>
              <a:t>نظریه باید عمومیت داشته باشد، </a:t>
            </a:r>
            <a:r>
              <a:rPr lang="fa-IR" dirty="0" smtClean="0"/>
              <a:t>چشم­انداز </a:t>
            </a:r>
            <a:r>
              <a:rPr lang="fa-IR" dirty="0"/>
              <a:t>نظریه و سطح مفهومی آن نباید </a:t>
            </a:r>
            <a:r>
              <a:rPr lang="fa-IR" dirty="0" smtClean="0"/>
              <a:t>خاص </a:t>
            </a:r>
            <a:r>
              <a:rPr lang="fa-IR" dirty="0"/>
              <a:t>باشد که </a:t>
            </a:r>
            <a:r>
              <a:rPr lang="fa-IR" dirty="0" smtClean="0"/>
              <a:t>تنها </a:t>
            </a:r>
            <a:r>
              <a:rPr lang="fa-IR" dirty="0"/>
              <a:t>درباره مجموعه کوچکی از افراد یا </a:t>
            </a:r>
            <a:r>
              <a:rPr lang="fa-IR" dirty="0" smtClean="0"/>
              <a:t>موقعیتی </a:t>
            </a:r>
            <a:r>
              <a:rPr lang="fa-IR" dirty="0"/>
              <a:t>خاص به کار رود. </a:t>
            </a:r>
            <a:r>
              <a:rPr lang="fa-IR" b="1" dirty="0" smtClean="0"/>
              <a:t>کنترل</a:t>
            </a:r>
            <a:r>
              <a:rPr lang="fa-IR" dirty="0"/>
              <a:t>. نظریه واقعی باید </a:t>
            </a:r>
            <a:r>
              <a:rPr lang="fa-IR" dirty="0" smtClean="0"/>
              <a:t>امکان </a:t>
            </a:r>
            <a:r>
              <a:rPr lang="fa-IR" dirty="0"/>
              <a:t>دهد در موقعیت­های روزمره بر آن کنترل کافی داشته باشد تا به کار گیری  آن ارزش امتحان کردن را داشته </a:t>
            </a:r>
            <a:r>
              <a:rPr lang="fa-IR" dirty="0" smtClean="0"/>
              <a:t>باشد. </a:t>
            </a:r>
            <a:r>
              <a:rPr lang="fa-IR" dirty="0"/>
              <a:t>شناسایی متغیرهای قابل کنترل و استفاده از آنها در نظریه داده ­بنیاد، ایدۀ خوبی است.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67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0576" y="1133856"/>
            <a:ext cx="8839200" cy="5043107"/>
          </a:xfrm>
        </p:spPr>
        <p:txBody>
          <a:bodyPr>
            <a:normAutofit lnSpcReduction="10000"/>
          </a:bodyPr>
          <a:lstStyle/>
          <a:p>
            <a:pPr lvl="0" algn="r" rtl="1"/>
            <a:r>
              <a:rPr lang="fa-IR" dirty="0" smtClean="0"/>
              <a:t>1) </a:t>
            </a:r>
            <a:r>
              <a:rPr lang="fa-IR" dirty="0" smtClean="0">
                <a:cs typeface="+mj-cs"/>
              </a:rPr>
              <a:t>گردآوری </a:t>
            </a:r>
            <a:r>
              <a:rPr lang="fa-IR" dirty="0">
                <a:cs typeface="+mj-cs"/>
              </a:rPr>
              <a:t>داده­ها توسط نمونه­گیری نظری هدایت </a:t>
            </a:r>
            <a:r>
              <a:rPr lang="fa-IR" dirty="0" smtClean="0">
                <a:cs typeface="+mj-cs"/>
              </a:rPr>
              <a:t>می­شود.تحلیل­گر </a:t>
            </a:r>
            <a:r>
              <a:rPr lang="fa-IR" dirty="0">
                <a:cs typeface="+mj-cs"/>
              </a:rPr>
              <a:t>به طور مشترک داده­ها را گردآوری، رمزگذاری و تحلیل می­کند و تصمیم می­گیرد بعد چه داده­هایی را گردآوری کند و کجا آنها را پیدا کند تا نظریه را همان­طور که ظاهر می­شود شکل بدهد.</a:t>
            </a:r>
            <a:endParaRPr lang="en-US" dirty="0">
              <a:cs typeface="+mj-cs"/>
            </a:endParaRPr>
          </a:p>
          <a:p>
            <a:pPr lvl="0" algn="r" rtl="1"/>
            <a:r>
              <a:rPr lang="en-US" dirty="0">
                <a:cs typeface="+mj-cs"/>
              </a:rPr>
              <a:t> </a:t>
            </a:r>
            <a:r>
              <a:rPr lang="fa-IR" dirty="0" smtClean="0">
                <a:cs typeface="+mj-cs"/>
              </a:rPr>
              <a:t>2)  </a:t>
            </a:r>
            <a:r>
              <a:rPr lang="fa-IR" dirty="0">
                <a:cs typeface="+mj-cs"/>
              </a:rPr>
              <a:t>داده­ها با استفاده از روش تطبیقی ثابت تحلیل </a:t>
            </a:r>
            <a:r>
              <a:rPr lang="fa-IR" dirty="0" smtClean="0">
                <a:cs typeface="+mj-cs"/>
              </a:rPr>
              <a:t>داده­ها، </a:t>
            </a:r>
            <a:r>
              <a:rPr lang="fa-IR" dirty="0">
                <a:cs typeface="+mj-cs"/>
              </a:rPr>
              <a:t>تحلیل می­شوند. در اصل، روش تطبیقیِ ثابت مستلزم مقایسۀ یک قسمت از داده­ها با قسمت دیگر برای تعیین شباهت­ها و تفاوت­ها است. داده­ها به لحاظ بُعد مشابه با هم دسته­بندی می­شوند. به این بُعد نام فرضی داده می­شود و سپس یک مقوله می­شود. </a:t>
            </a:r>
            <a:endParaRPr lang="fa-IR" dirty="0" smtClean="0">
              <a:cs typeface="+mj-cs"/>
            </a:endParaRPr>
          </a:p>
          <a:p>
            <a:pPr lvl="0" algn="r" rtl="1"/>
            <a:r>
              <a:rPr lang="fa-IR" dirty="0" smtClean="0">
                <a:cs typeface="+mj-cs"/>
              </a:rPr>
              <a:t>هدف </a:t>
            </a:r>
            <a:r>
              <a:rPr lang="fa-IR" dirty="0">
                <a:cs typeface="+mj-cs"/>
              </a:rPr>
              <a:t>کلّیِّ این تحلیل، شناسایی الگوها در درون داده­ها است.  این الگوها به­هنگام ساختنِ یک نظریۀ داده­ بنیاد در ارتباط با یکدیگر مرتب می­شوند.</a:t>
            </a:r>
            <a:endParaRPr lang="en-US" dirty="0">
              <a:cs typeface="+mj-cs"/>
            </a:endParaRPr>
          </a:p>
          <a:p>
            <a:pPr rtl="1"/>
            <a:r>
              <a:rPr lang="en-US" dirty="0"/>
              <a:t>. </a:t>
            </a:r>
            <a:r>
              <a:rPr lang="en-US" i="1" dirty="0"/>
              <a:t>the constant comparative method </a:t>
            </a:r>
            <a:r>
              <a:rPr lang="en-US" dirty="0"/>
              <a:t>of data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59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0" y="1316736"/>
            <a:ext cx="8510016" cy="4860227"/>
          </a:xfrm>
        </p:spPr>
        <p:txBody>
          <a:bodyPr>
            <a:normAutofit/>
          </a:bodyPr>
          <a:lstStyle/>
          <a:p>
            <a:pPr lvl="0" algn="r" rtl="1"/>
            <a:r>
              <a:rPr lang="fa-IR" dirty="0" smtClean="0"/>
              <a:t>3) </a:t>
            </a:r>
            <a:r>
              <a:rPr lang="fa-IR" dirty="0" smtClean="0">
                <a:cs typeface="+mj-cs"/>
              </a:rPr>
              <a:t>سومین </a:t>
            </a:r>
            <a:r>
              <a:rPr lang="fa-IR" dirty="0">
                <a:cs typeface="+mj-cs"/>
              </a:rPr>
              <a:t>ویژگی مشخص کننده ،ساختن یک نظریۀ قائم به ذات مستلزم شناسایی یک مقولۀ بنیادی </a:t>
            </a:r>
            <a:r>
              <a:rPr lang="fa-IR" dirty="0" smtClean="0">
                <a:cs typeface="+mj-cs"/>
              </a:rPr>
              <a:t>است.</a:t>
            </a:r>
          </a:p>
          <a:p>
            <a:pPr lvl="0" algn="r" rtl="1"/>
            <a:r>
              <a:rPr lang="fa-IR" dirty="0" smtClean="0">
                <a:cs typeface="+mj-cs"/>
              </a:rPr>
              <a:t> </a:t>
            </a:r>
            <a:r>
              <a:rPr lang="fa-IR" dirty="0">
                <a:cs typeface="+mj-cs"/>
              </a:rPr>
              <a:t>مقولۀ بنیادی عنصر مفهومی اصلی است که از طرق آن همۀ مقولات و خاصیت­های دیگر به یکدیگر مربوط می­شوند</a:t>
            </a:r>
            <a:r>
              <a:rPr lang="fa-IR" dirty="0" smtClean="0">
                <a:cs typeface="+mj-cs"/>
              </a:rPr>
              <a:t>.</a:t>
            </a:r>
          </a:p>
          <a:p>
            <a:pPr lvl="0" algn="r" rtl="1"/>
            <a:r>
              <a:rPr lang="fa-IR" dirty="0" smtClean="0">
                <a:cs typeface="+mj-cs"/>
              </a:rPr>
              <a:t> </a:t>
            </a:r>
            <a:r>
              <a:rPr lang="fa-IR" dirty="0">
                <a:cs typeface="+mj-cs"/>
              </a:rPr>
              <a:t>مقولۀ بنیادی باید "مرکزی باشد، یعنی مربوط به تعداد زیادی از مقولات دیگر و خاصیت­های آنها تا حد امکان باشد، ... باید مدام در داده­ها ظاهرشود...و باید نظریۀ موردنظر را شکل دهد." </a:t>
            </a:r>
            <a:endParaRPr lang="fa-IR" dirty="0" smtClean="0">
              <a:cs typeface="+mj-cs"/>
            </a:endParaRPr>
          </a:p>
          <a:p>
            <a:pPr lvl="0" algn="r" rtl="1"/>
            <a:r>
              <a:rPr lang="fa-IR" dirty="0" smtClean="0">
                <a:cs typeface="+mj-cs"/>
              </a:rPr>
              <a:t>علاوه </a:t>
            </a:r>
            <a:r>
              <a:rPr lang="fa-IR" dirty="0">
                <a:cs typeface="+mj-cs"/>
              </a:rPr>
              <a:t>بر مقولۀ بنیادی، نظریه از مقوله ها، خاصیت­ها و فرضیه­های دیگر تشکیل می­شود</a:t>
            </a:r>
            <a:r>
              <a:rPr lang="fa-IR" dirty="0"/>
              <a:t>.</a:t>
            </a:r>
            <a:endParaRPr lang="en-US" dirty="0"/>
          </a:p>
          <a:p>
            <a:pPr rtl="1"/>
            <a:r>
              <a:rPr lang="en-US" dirty="0"/>
              <a:t>.  core category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29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0" y="1825625"/>
            <a:ext cx="7589520" cy="2981506"/>
          </a:xfrm>
        </p:spPr>
        <p:txBody>
          <a:bodyPr/>
          <a:lstStyle/>
          <a:p>
            <a:pPr algn="r" rtl="1"/>
            <a:r>
              <a:rPr lang="fa-IR" dirty="0"/>
              <a:t>یکی از قسمت­های منحصربه فرد رویکرد پژوهش نظریه داده­ بنیاد، رویکرد آن به تحلیل داده­ها است</a:t>
            </a:r>
            <a:r>
              <a:rPr lang="fa-IR" dirty="0" smtClean="0"/>
              <a:t>.</a:t>
            </a:r>
          </a:p>
          <a:p>
            <a:pPr algn="r" rtl="1"/>
            <a:r>
              <a:rPr lang="fa-IR" dirty="0" smtClean="0"/>
              <a:t> </a:t>
            </a:r>
            <a:r>
              <a:rPr lang="fa-IR" dirty="0"/>
              <a:t>سه نوع یا سطح تحلیل داده </a:t>
            </a:r>
            <a:r>
              <a:rPr lang="fa-IR" dirty="0" smtClean="0"/>
              <a:t>:</a:t>
            </a:r>
          </a:p>
          <a:p>
            <a:pPr algn="r" rtl="1"/>
            <a:r>
              <a:rPr lang="fa-IR" dirty="0" smtClean="0"/>
              <a:t>رمزگذاری </a:t>
            </a:r>
            <a:r>
              <a:rPr lang="fa-IR" dirty="0"/>
              <a:t>باز، </a:t>
            </a:r>
            <a:endParaRPr lang="fa-IR" dirty="0" smtClean="0"/>
          </a:p>
          <a:p>
            <a:pPr algn="r" rtl="1"/>
            <a:r>
              <a:rPr lang="fa-IR" dirty="0" smtClean="0"/>
              <a:t>رمزگذاری </a:t>
            </a:r>
            <a:r>
              <a:rPr lang="fa-IR" dirty="0"/>
              <a:t>محوری </a:t>
            </a:r>
            <a:r>
              <a:rPr lang="fa-IR" dirty="0" smtClean="0"/>
              <a:t>و</a:t>
            </a:r>
          </a:p>
          <a:p>
            <a:pPr algn="r" rtl="1"/>
            <a:r>
              <a:rPr lang="fa-IR" dirty="0" smtClean="0"/>
              <a:t> </a:t>
            </a:r>
            <a:r>
              <a:rPr lang="fa-IR" dirty="0"/>
              <a:t>رمزگذاری گزینشی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69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200" b="1" dirty="0"/>
              <a:t>پژوهش تاریخی</a:t>
            </a:r>
            <a:r>
              <a:rPr lang="fa-IR" sz="3200" dirty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3566" y="1825625"/>
            <a:ext cx="8190411" cy="4351338"/>
          </a:xfrm>
        </p:spPr>
        <p:txBody>
          <a:bodyPr/>
          <a:lstStyle/>
          <a:p>
            <a:pPr algn="r" rtl="1"/>
            <a:r>
              <a:rPr lang="fa-IR" dirty="0" smtClean="0">
                <a:cs typeface="+mj-cs"/>
              </a:rPr>
              <a:t>فرآیند </a:t>
            </a:r>
            <a:r>
              <a:rPr lang="fa-IR" dirty="0">
                <a:cs typeface="+mj-cs"/>
              </a:rPr>
              <a:t>بررسی منظم رخدادهای گذشته یا ترکیب­هایی از رخدادها برای رسیدن به بیان گزارش آنچه در گذشته اتفاق افتاده </a:t>
            </a:r>
            <a:r>
              <a:rPr lang="fa-IR" dirty="0" smtClean="0">
                <a:cs typeface="+mj-cs"/>
              </a:rPr>
              <a:t>است</a:t>
            </a:r>
          </a:p>
          <a:p>
            <a:pPr algn="r" rtl="1"/>
            <a:r>
              <a:rPr lang="fa-IR" dirty="0" smtClean="0">
                <a:cs typeface="+mj-cs"/>
              </a:rPr>
              <a:t>چیزی </a:t>
            </a:r>
            <a:r>
              <a:rPr lang="fa-IR" dirty="0">
                <a:cs typeface="+mj-cs"/>
              </a:rPr>
              <a:t>بیشتر از روی هم </a:t>
            </a:r>
            <a:r>
              <a:rPr lang="fa-IR" dirty="0" smtClean="0">
                <a:cs typeface="+mj-cs"/>
              </a:rPr>
              <a:t>چیدن حقیقت­ها</a:t>
            </a:r>
            <a:r>
              <a:rPr lang="fa-IR" dirty="0">
                <a:cs typeface="+mj-cs"/>
              </a:rPr>
              <a:t>، تاریخ­ها، عددها، یا توصیف رخدادهای گذشته، افراد، یا پیشرفت­ها است. </a:t>
            </a:r>
            <a:endParaRPr lang="fa-IR" dirty="0" smtClean="0">
              <a:cs typeface="+mj-cs"/>
            </a:endParaRPr>
          </a:p>
          <a:p>
            <a:pPr algn="r" rtl="1"/>
            <a:r>
              <a:rPr lang="fa-IR" dirty="0" smtClean="0">
                <a:cs typeface="+mj-cs"/>
              </a:rPr>
              <a:t>چیزی </a:t>
            </a:r>
            <a:r>
              <a:rPr lang="fa-IR" dirty="0">
                <a:cs typeface="+mj-cs"/>
              </a:rPr>
              <a:t>بیشتر از بازگویی حقیقت­های گذشته </a:t>
            </a:r>
            <a:r>
              <a:rPr lang="fa-IR" dirty="0" smtClean="0">
                <a:cs typeface="+mj-cs"/>
              </a:rPr>
              <a:t>است.</a:t>
            </a:r>
          </a:p>
          <a:p>
            <a:pPr algn="r" rtl="1"/>
            <a:r>
              <a:rPr lang="fa-IR" dirty="0" smtClean="0">
                <a:cs typeface="+mj-cs"/>
              </a:rPr>
              <a:t> </a:t>
            </a:r>
            <a:r>
              <a:rPr lang="fa-IR" dirty="0">
                <a:cs typeface="+mj-cs"/>
              </a:rPr>
              <a:t>در واقع یک جریان روان و پویا از بیان اتفاق­های گذشته است که تلاش می­کند تا تغییرهای تدریجی پیچیده، شخصیت­های افراد و تفکرهایی که رخدادهای مورد بررسی را تحت تأثیر قرار داده­اند، را دوباره ثبت </a:t>
            </a:r>
            <a:r>
              <a:rPr lang="fa-IR" dirty="0" smtClean="0">
                <a:cs typeface="+mj-cs"/>
              </a:rPr>
              <a:t>کند.</a:t>
            </a:r>
            <a:r>
              <a:rPr lang="en-US" dirty="0" smtClean="0">
                <a:cs typeface="+mj-cs"/>
              </a:rPr>
              <a:t> </a:t>
            </a:r>
            <a:endParaRPr lang="en-US" dirty="0">
              <a:cs typeface="+mj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30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3600" b="1" dirty="0"/>
              <a:t>پژوهش تاریخی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104" y="1524000"/>
            <a:ext cx="7851648" cy="4652963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SA" dirty="0" smtClean="0">
                <a:cs typeface="+mj-cs"/>
              </a:rPr>
              <a:t>پژوهش </a:t>
            </a:r>
            <a:r>
              <a:rPr lang="ar-SA" dirty="0">
                <a:cs typeface="+mj-cs"/>
              </a:rPr>
              <a:t>در مورد مردم، مکان­ها، و رویدادهای گذشته است</a:t>
            </a:r>
            <a:r>
              <a:rPr lang="ar-SA" dirty="0" smtClean="0">
                <a:cs typeface="+mj-cs"/>
              </a:rPr>
              <a:t>.</a:t>
            </a:r>
            <a:endParaRPr lang="fa-IR" dirty="0" smtClean="0">
              <a:cs typeface="+mj-cs"/>
            </a:endParaRPr>
          </a:p>
          <a:p>
            <a:pPr algn="r" rtl="1"/>
            <a:r>
              <a:rPr lang="ar-SA" dirty="0" smtClean="0">
                <a:cs typeface="+mj-cs"/>
              </a:rPr>
              <a:t> </a:t>
            </a:r>
            <a:r>
              <a:rPr lang="ar-SA" dirty="0">
                <a:cs typeface="+mj-cs"/>
              </a:rPr>
              <a:t>این نوع پژوهش چون "بافت تاریخی"را بررسی می­کند و اغلب نتایج خود را از طریق داستان­ها یا روایت ها ارائه می­کند، گاه </a:t>
            </a:r>
            <a:r>
              <a:rPr lang="ar-SA" i="1" dirty="0">
                <a:cs typeface="+mj-cs"/>
              </a:rPr>
              <a:t>پژوهش روایتی</a:t>
            </a:r>
            <a:r>
              <a:rPr lang="ar-SA" dirty="0">
                <a:cs typeface="+mj-cs"/>
              </a:rPr>
              <a:t> نامیده می­شود </a:t>
            </a:r>
            <a:endParaRPr lang="en-US" dirty="0">
              <a:cs typeface="+mj-cs"/>
            </a:endParaRPr>
          </a:p>
          <a:p>
            <a:pPr algn="r" rtl="1"/>
            <a:r>
              <a:rPr lang="ar-SA" dirty="0">
                <a:cs typeface="+mj-cs"/>
              </a:rPr>
              <a:t>بسیاری از مطالعه­های پژوهش تاریخی، به عنوان ترکیبی، طبقه­بندی می­شوند (مانند، وقتی که از داده­های کمی و کیفی استفاده می­شود)، </a:t>
            </a:r>
            <a:endParaRPr lang="fa-IR" dirty="0" smtClean="0">
              <a:cs typeface="+mj-cs"/>
            </a:endParaRPr>
          </a:p>
          <a:p>
            <a:pPr algn="r" rtl="1"/>
            <a:r>
              <a:rPr lang="ar-SA" dirty="0" smtClean="0">
                <a:cs typeface="+mj-cs"/>
              </a:rPr>
              <a:t>بطور </a:t>
            </a:r>
            <a:r>
              <a:rPr lang="ar-SA" dirty="0">
                <a:cs typeface="+mj-cs"/>
              </a:rPr>
              <a:t>کلی، داده­ها به کیفی تمایل دارند و رویکرد استفاده از شواهد و شکل دادن به استدلال­ها به پژوهش کیفی نزدیک­تر است.</a:t>
            </a:r>
            <a:endParaRPr lang="en-US" dirty="0">
              <a:cs typeface="+mj-cs"/>
            </a:endParaRPr>
          </a:p>
          <a:p>
            <a:pPr algn="r" rtl="1"/>
            <a:r>
              <a:rPr lang="ar-SA" dirty="0">
                <a:cs typeface="+mj-cs"/>
              </a:rPr>
              <a:t> پژوهش تاریخی با هدف درک بهتر رویدادهای قبلاً رخ داده انجام می شود.</a:t>
            </a:r>
            <a:endParaRPr lang="en-US" dirty="0">
              <a:cs typeface="+mj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82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dirty="0" smtClean="0"/>
              <a:t>مراحل انجام پژوهش تاریخی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825625"/>
            <a:ext cx="8530046" cy="3595461"/>
          </a:xfrm>
        </p:spPr>
        <p:txBody>
          <a:bodyPr/>
          <a:lstStyle/>
          <a:p>
            <a:pPr algn="r" rtl="1"/>
            <a:r>
              <a:rPr lang="fa-IR" dirty="0"/>
              <a:t>پژوهش تاریخی مرحله­های زیر را دنبال می­کند، البته بین این مرحله­ها هم­پوشانی و حرکت به جلو و عقب وجود دارد.</a:t>
            </a:r>
            <a:endParaRPr lang="en-US" dirty="0"/>
          </a:p>
          <a:p>
            <a:pPr algn="r" rtl="1"/>
            <a:r>
              <a:rPr lang="fa-IR" dirty="0"/>
              <a:t> </a:t>
            </a:r>
            <a:r>
              <a:rPr lang="fa-IR" dirty="0" smtClean="0"/>
              <a:t>شناسایی </a:t>
            </a:r>
            <a:r>
              <a:rPr lang="fa-IR" dirty="0"/>
              <a:t>موضوع پژوهش و تعیین مساله یا پرسش پژوهشی</a:t>
            </a:r>
            <a:endParaRPr lang="en-US" dirty="0"/>
          </a:p>
          <a:p>
            <a:pPr lvl="0" algn="r" rtl="1"/>
            <a:r>
              <a:rPr lang="fa-IR" dirty="0"/>
              <a:t>گردآوری داده­ها یا بازبینی مطلب­های چاپ شده</a:t>
            </a:r>
            <a:endParaRPr lang="en-US" dirty="0"/>
          </a:p>
          <a:p>
            <a:pPr lvl="0" algn="r" rtl="1"/>
            <a:r>
              <a:rPr lang="fa-IR" dirty="0"/>
              <a:t>ارزشیابی اطلاعات</a:t>
            </a:r>
            <a:endParaRPr lang="en-US" dirty="0"/>
          </a:p>
          <a:p>
            <a:pPr lvl="0" algn="r" rtl="1"/>
            <a:r>
              <a:rPr lang="fa-IR" dirty="0"/>
              <a:t>تحلیل داده­ها</a:t>
            </a:r>
            <a:endParaRPr lang="en-US" dirty="0"/>
          </a:p>
          <a:p>
            <a:pPr lvl="0" algn="r" rtl="1"/>
            <a:r>
              <a:rPr lang="fa-IR" dirty="0"/>
              <a:t>تهیه گزارش یا تهیه تفسیر روایتی</a:t>
            </a:r>
            <a:endParaRPr lang="en-US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25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fa-IR" altLang="en-US" sz="3200" b="1" dirty="0">
                <a:latin typeface="Calibri" panose="020F0502020204030204" pitchFamily="34" charset="0"/>
                <a:ea typeface="Calibri" panose="020F0502020204030204" pitchFamily="34" charset="0"/>
                <a:cs typeface="B Zar" charset="-78"/>
              </a:rPr>
              <a:t>منبع­های اولیه و ثانویه</a:t>
            </a:r>
            <a:r>
              <a:rPr lang="fa-IR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alt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4569" y="1290918"/>
            <a:ext cx="9238129" cy="4088326"/>
          </a:xfrm>
        </p:spPr>
        <p:txBody>
          <a:bodyPr/>
          <a:lstStyle/>
          <a:p>
            <a:pPr algn="r" rtl="1"/>
            <a:r>
              <a:rPr lang="fa-IR" altLang="en-US" dirty="0">
                <a:latin typeface="Calibri" panose="020F0502020204030204" pitchFamily="34" charset="0"/>
                <a:ea typeface="Calibri" panose="020F0502020204030204" pitchFamily="34" charset="0"/>
                <a:cs typeface="B Zar" charset="-78"/>
              </a:rPr>
              <a:t>همگام با تعیین و به دست آوردن سندها، گزارش­ها، تاریخچه­های شفاهی، و دیگر منابع مورد نیاز برای آماده کردن گزارش روایتی موضوع یا رخداد انتخابی خود، باید </a:t>
            </a:r>
            <a:r>
              <a:rPr lang="fa-IR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B Zar" charset="-78"/>
              </a:rPr>
              <a:t>منابع </a:t>
            </a:r>
            <a:r>
              <a:rPr lang="fa-IR" altLang="en-US" dirty="0">
                <a:latin typeface="Calibri" panose="020F0502020204030204" pitchFamily="34" charset="0"/>
                <a:ea typeface="Calibri" panose="020F0502020204030204" pitchFamily="34" charset="0"/>
                <a:cs typeface="B Zar" charset="-78"/>
              </a:rPr>
              <a:t>را به عنوان اولیه یا ثانویه دسته­بندی </a:t>
            </a:r>
            <a:r>
              <a:rPr lang="fa-IR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B Zar" charset="-78"/>
              </a:rPr>
              <a:t>کنید.</a:t>
            </a:r>
          </a:p>
          <a:p>
            <a:pPr algn="r" rtl="1"/>
            <a:r>
              <a:rPr lang="fa-IR" b="1" dirty="0"/>
              <a:t>منبع اولیه </a:t>
            </a:r>
            <a:r>
              <a:rPr lang="fa-IR" dirty="0"/>
              <a:t>منبعی است که تولیدکننده آن مستقیماً شاهد یا درگیر یا در ارتباط با رخداد بوده است.</a:t>
            </a:r>
            <a:r>
              <a:rPr lang="en-US" dirty="0"/>
              <a:t> </a:t>
            </a:r>
            <a:endParaRPr lang="fa-IR" dirty="0" smtClean="0"/>
          </a:p>
          <a:p>
            <a:pPr algn="r" rtl="1"/>
            <a:r>
              <a:rPr lang="fa-IR" b="1" dirty="0"/>
              <a:t>منبع ثانویه</a:t>
            </a:r>
            <a:r>
              <a:rPr lang="fa-IR" dirty="0"/>
              <a:t> منبعی است که از منابع اولیه، منابع ثانویه دیگر یا ترکیبی از منابع اولیه ثانویه تولید می­شود. بنابراین منبع ثانویه یک گام از تماس، درگیری یا ارتباط مستقیم با رخداد مورد پژوهش دور تر است. .</a:t>
            </a:r>
            <a:r>
              <a:rPr lang="en-US" dirty="0"/>
              <a:t>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003634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164813"/>
            <a:ext cx="2824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Zar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Zar" charset="-78"/>
              </a:rPr>
              <a:t>.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20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7327</Words>
  <Application>Microsoft Office PowerPoint</Application>
  <PresentationFormat>Widescreen</PresentationFormat>
  <Paragraphs>543</Paragraphs>
  <Slides>102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102</vt:i4>
      </vt:variant>
    </vt:vector>
  </HeadingPairs>
  <TitlesOfParts>
    <vt:vector size="111" baseType="lpstr">
      <vt:lpstr>Arial</vt:lpstr>
      <vt:lpstr>B Zar</vt:lpstr>
      <vt:lpstr>Calibri</vt:lpstr>
      <vt:lpstr>Calibri Light</vt:lpstr>
      <vt:lpstr>Cambria</vt:lpstr>
      <vt:lpstr>Symbol</vt:lpstr>
      <vt:lpstr>Times New Roman</vt:lpstr>
      <vt:lpstr>Office Theme</vt:lpstr>
      <vt:lpstr>Adjacency</vt:lpstr>
      <vt:lpstr>بیرجند 24 آذر 97</vt:lpstr>
      <vt:lpstr>چند نکته اصلی</vt:lpstr>
      <vt:lpstr>علم</vt:lpstr>
      <vt:lpstr>تکرار </vt:lpstr>
      <vt:lpstr>جهان بینی</vt:lpstr>
      <vt:lpstr>چرخه پژوهش</vt:lpstr>
      <vt:lpstr>چرخه پژوهش</vt:lpstr>
      <vt:lpstr>PowerPoint Presentation</vt:lpstr>
      <vt:lpstr> - سه نوع رویکرد پژوهشی : کیفی، کمی و ترکیبی.  - مستقل از یکدیگر نیستند.  - قطب ها یا مقوله های متضاد نیستند. - معرف دو سوی یک پیوستار هستند . - یک مطالعه را می توان در مقایسه با کمی، بیشتر کیفی ویا بر عکس در مقایسه با کیفی، بیشتر کمّی نامید .  - روشهای پژوهشی ترکیبی در وسط  این پیوستار قرار دارند زیرا عناصری از رویکردهای کیفی و کمّی را در خود دارند.</vt:lpstr>
      <vt:lpstr>رویکرد های پژوهشی</vt:lpstr>
      <vt:lpstr>قضیه نا­سازگاری</vt:lpstr>
      <vt:lpstr>عملگرایی</vt:lpstr>
      <vt:lpstr>PowerPoint Presentation</vt:lpstr>
      <vt:lpstr>پژوهش کیفی</vt:lpstr>
      <vt:lpstr>پژوهش کیفی</vt:lpstr>
      <vt:lpstr>پژوهش کیفی</vt:lpstr>
      <vt:lpstr>کمی و کیفی </vt:lpstr>
      <vt:lpstr>PowerPoint Presentation</vt:lpstr>
      <vt:lpstr>PowerPoint Presentation</vt:lpstr>
      <vt:lpstr>تفاوت پژوهش کمی و کیفی</vt:lpstr>
      <vt:lpstr>پژوهش کیفی</vt:lpstr>
      <vt:lpstr>ویژگیهای پژوهش کیفی</vt:lpstr>
      <vt:lpstr>ویژگیهای پژوهش کیفی (ادامه)</vt:lpstr>
      <vt:lpstr>ادامه پژوهش کیفی</vt:lpstr>
      <vt:lpstr>پژوهش کمی</vt:lpstr>
      <vt:lpstr>پژوهش کمی(ادامه)</vt:lpstr>
      <vt:lpstr>پژوهش کمی(ادامه)</vt:lpstr>
      <vt:lpstr>روش اکتشافی  </vt:lpstr>
      <vt:lpstr>روش اکتشافی </vt:lpstr>
      <vt:lpstr>PowerPoint Presentation</vt:lpstr>
      <vt:lpstr>روش تاییدی</vt:lpstr>
      <vt:lpstr>PowerPoint Presentation</vt:lpstr>
      <vt:lpstr>PowerPoint Presentation</vt:lpstr>
      <vt:lpstr>عنوان</vt:lpstr>
      <vt:lpstr>طرح پژوهش</vt:lpstr>
      <vt:lpstr>مساله پژوهش</vt:lpstr>
      <vt:lpstr>PowerPoint Presentation</vt:lpstr>
      <vt:lpstr>بیان مساله در پژوهش کیفی</vt:lpstr>
      <vt:lpstr>بیان هدف در مطالعه کیفی</vt:lpstr>
      <vt:lpstr>هدف مطالعه</vt:lpstr>
      <vt:lpstr>ادامه </vt:lpstr>
      <vt:lpstr>مولفه های اصلی بیان هدف کیفی</vt:lpstr>
      <vt:lpstr>سؤال پژوهشی کیفی </vt:lpstr>
      <vt:lpstr>PowerPoint Presentation</vt:lpstr>
      <vt:lpstr>مولفه های اصلی بیان هدف کیفی</vt:lpstr>
      <vt:lpstr>تدوين سؤالهای كلّي پژوهش كيفي </vt:lpstr>
      <vt:lpstr>تدوين سؤالهای كلّي پژوهش كيفي (ادامه)</vt:lpstr>
      <vt:lpstr>مشاهده کیفی </vt:lpstr>
      <vt:lpstr>انواع مشاهده</vt:lpstr>
      <vt:lpstr>پژوهش کیفی</vt:lpstr>
      <vt:lpstr>PowerPoint Presentation</vt:lpstr>
      <vt:lpstr>PowerPoint Presentation</vt:lpstr>
      <vt:lpstr>PowerPoint Presentation</vt:lpstr>
      <vt:lpstr>تمرکز بر معنا </vt:lpstr>
      <vt:lpstr>پژوهشگر ابزار اصلی</vt:lpstr>
      <vt:lpstr>فرایند استقرایی </vt:lpstr>
      <vt:lpstr>توصیف غنی</vt:lpstr>
      <vt:lpstr>دیگر مطالعات کیفی </vt:lpstr>
      <vt:lpstr>PowerPoint Presentation</vt:lpstr>
      <vt:lpstr>توانایی های مورد  انتظار</vt:lpstr>
      <vt:lpstr>ادامه</vt:lpstr>
      <vt:lpstr>انواع پژوهش کیفی</vt:lpstr>
      <vt:lpstr>PowerPoint Presentation</vt:lpstr>
      <vt:lpstr>ویژگی­های پنج راهبرد اصلی پژوهش کیفی</vt:lpstr>
      <vt:lpstr>PowerPoint Presentation</vt:lpstr>
      <vt:lpstr>PowerPoint Presentation</vt:lpstr>
      <vt:lpstr>PowerPoint Presentation</vt:lpstr>
      <vt:lpstr>PowerPoint Presentation</vt:lpstr>
      <vt:lpstr>پدیدار شناسی</vt:lpstr>
      <vt:lpstr>پدیدارشناسی</vt:lpstr>
      <vt:lpstr>PowerPoint Presentation</vt:lpstr>
      <vt:lpstr>PowerPoint Presentation</vt:lpstr>
      <vt:lpstr>گردآوری داده، تحلیل و نوشتن گزارش </vt:lpstr>
      <vt:lpstr>گزارش پایانی </vt:lpstr>
      <vt:lpstr>قوم نگاری</vt:lpstr>
      <vt:lpstr>قوم­نگاری </vt:lpstr>
      <vt:lpstr>پژوهش روایتی</vt:lpstr>
      <vt:lpstr>پژوهش روایتی</vt:lpstr>
      <vt:lpstr>PowerPoint Presentation</vt:lpstr>
      <vt:lpstr>طراحی پژوهش روایتی </vt:lpstr>
      <vt:lpstr>هدف پدیدارشناسی</vt:lpstr>
      <vt:lpstr>مطالعه موردی </vt:lpstr>
      <vt:lpstr>مطالعه موردی</vt:lpstr>
      <vt:lpstr>PowerPoint Presentation</vt:lpstr>
      <vt:lpstr>PowerPoint Presentation</vt:lpstr>
      <vt:lpstr>PowerPoint Presentation</vt:lpstr>
      <vt:lpstr>تعریف کرس وِل از مطالعه موردی</vt:lpstr>
      <vt:lpstr>PowerPoint Presentation</vt:lpstr>
      <vt:lpstr>نظریه داده بنیاد</vt:lpstr>
      <vt:lpstr>نظریه داده­بنیاد</vt:lpstr>
      <vt:lpstr>ویژگی ها</vt:lpstr>
      <vt:lpstr>PowerPoint Presentation</vt:lpstr>
      <vt:lpstr>PowerPoint Presentation</vt:lpstr>
      <vt:lpstr>PowerPoint Presentation</vt:lpstr>
      <vt:lpstr>PowerPoint Presentation</vt:lpstr>
      <vt:lpstr>پژوهش تاریخی </vt:lpstr>
      <vt:lpstr>پژوهش تاریخی</vt:lpstr>
      <vt:lpstr>مراحل انجام پژوهش تاریخی</vt:lpstr>
      <vt:lpstr>منبع­های اولیه و ثانویه </vt:lpstr>
      <vt:lpstr>نقد درونی و بیرونی</vt:lpstr>
      <vt:lpstr>ترکیب داده­ها و تهیه گزارش </vt:lpstr>
      <vt:lpstr>با تشکر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</dc:creator>
  <cp:lastModifiedBy>Administrator</cp:lastModifiedBy>
  <cp:revision>95</cp:revision>
  <dcterms:created xsi:type="dcterms:W3CDTF">2018-12-12T07:39:08Z</dcterms:created>
  <dcterms:modified xsi:type="dcterms:W3CDTF">2018-12-16T04:54:23Z</dcterms:modified>
</cp:coreProperties>
</file>