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B Titr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9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4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B Titr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 b="1">
                <a:cs typeface="B Za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6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0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6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9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 b="1">
                <a:cs typeface="B Za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7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29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1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B Titr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60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 b="1">
                <a:cs typeface="B Za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9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78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68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0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23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35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42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6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6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8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A06C-AB67-4434-94CD-3F619809E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209-1FDC-49B4-8694-85CC4817E2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بازاریابی و برندسازی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fa-IR" dirty="0" smtClean="0">
                <a:solidFill>
                  <a:schemeClr val="bg1"/>
                </a:solidFill>
              </a:rPr>
              <a:t>گام ناگزیر دانشگاه ها برای بقا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آذر 1398</a:t>
            </a:r>
          </a:p>
          <a:p>
            <a:r>
              <a:rPr lang="fa-IR" dirty="0" smtClean="0">
                <a:solidFill>
                  <a:srgbClr val="FFFF00"/>
                </a:solidFill>
              </a:rPr>
              <a:t>محمدرضا کیانی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00900" cy="876300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کارکرد بازاریابی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386348"/>
            <a:ext cx="7581900" cy="5128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a-IR" sz="2800" dirty="0" smtClean="0">
              <a:solidFill>
                <a:srgbClr val="FFFF00"/>
              </a:solidFill>
              <a:latin typeface="Algerian" panose="04020705040A02060702" pitchFamily="82" charset="0"/>
              <a:cs typeface="B Titr" pitchFamily="2" charset="-78"/>
            </a:endParaRPr>
          </a:p>
          <a:p>
            <a:pPr algn="just"/>
            <a:r>
              <a:rPr lang="ar-SA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بازاریابی </a:t>
            </a:r>
            <a:r>
              <a:rPr lang="fa-IR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خواسته ها</a:t>
            </a:r>
            <a:r>
              <a:rPr lang="ar-SA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 </a:t>
            </a:r>
            <a:r>
              <a:rPr lang="ar-SA" sz="2800" dirty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و نیازهای پاسخ داده نشده را شناسایی می‌کند. همچنین ضمن تعریف و تخمین اندازه یک بازار تعریف شده، میزان سودآوری آن را نیز اندازه‌گیری می‌کند. </a:t>
            </a:r>
            <a:endParaRPr lang="fa-IR" sz="2800" dirty="0" smtClean="0">
              <a:solidFill>
                <a:srgbClr val="FFFF00"/>
              </a:solidFill>
              <a:latin typeface="Algerian" panose="04020705040A02060702" pitchFamily="82" charset="0"/>
              <a:cs typeface="B Titr" pitchFamily="2" charset="-78"/>
            </a:endParaRPr>
          </a:p>
          <a:p>
            <a:pPr algn="just"/>
            <a:r>
              <a:rPr lang="ar-SA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به </a:t>
            </a:r>
            <a:r>
              <a:rPr lang="ar-SA" sz="2800" dirty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عبارت دیگر بازاریابی، بخش‌هایی از بازار را به عنوان مناسب‌ترین بخش بازار برای </a:t>
            </a:r>
            <a:r>
              <a:rPr lang="fa-IR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سازمان</a:t>
            </a:r>
            <a:r>
              <a:rPr lang="ar-SA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 </a:t>
            </a:r>
            <a:r>
              <a:rPr lang="ar-SA" sz="2800" dirty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شناسایی و مشخص می‌کند که </a:t>
            </a:r>
            <a:r>
              <a:rPr lang="fa-IR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سازمان</a:t>
            </a:r>
            <a:r>
              <a:rPr lang="ar-SA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 </a:t>
            </a:r>
            <a:r>
              <a:rPr lang="ar-SA" sz="2800" dirty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نیز توانایی و امکان عرضه خدمات به آن‌ها را دارد و همچنین مناسب‌ترین محصولات و خدمات مورد نیاز آن بخش را طراحی و معرفی می‌کند</a:t>
            </a:r>
            <a:r>
              <a:rPr lang="ar-SA" sz="2800" dirty="0" smtClean="0">
                <a:solidFill>
                  <a:srgbClr val="FFFF00"/>
                </a:solidFill>
                <a:latin typeface="Algerian" panose="04020705040A02060702" pitchFamily="82" charset="0"/>
                <a:cs typeface="B Titr" pitchFamily="2" charset="-78"/>
              </a:rPr>
              <a:t>.</a:t>
            </a:r>
            <a:endParaRPr lang="fa-IR" sz="2800" dirty="0" smtClean="0">
              <a:solidFill>
                <a:srgbClr val="FFFF00"/>
              </a:solidFill>
              <a:latin typeface="Algerian" panose="04020705040A02060702" pitchFamily="82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763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200400" y="5943600"/>
            <a:ext cx="32766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ارکان بازاریابی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8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تفاوت مفهوم بازار و صنعت در بازاریابی با مفهوم رایج </a:t>
            </a:r>
            <a:endParaRPr lang="en-US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5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05000" y="609600"/>
            <a:ext cx="54102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10 مورد از بهترین راهبردهای بازاریابی برای دانشگاه ها</a:t>
            </a:r>
            <a:endParaRPr lang="en-US" sz="28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4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48000" y="5638800"/>
            <a:ext cx="56388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cs typeface="B Titr" pitchFamily="2" charset="-78"/>
              </a:rPr>
              <a:t>رسانه های اجتماعی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5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457200"/>
            <a:ext cx="35052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i="0" dirty="0" smtClean="0">
                <a:solidFill>
                  <a:srgbClr val="FFFF00"/>
                </a:solidFill>
                <a:effectLst/>
                <a:latin typeface="PT Serif"/>
                <a:cs typeface="B Titr" pitchFamily="2" charset="-78"/>
              </a:rPr>
              <a:t>پست های ایجاد شده توسط کاربر</a:t>
            </a:r>
            <a:endParaRPr lang="en-US" sz="3200" b="0" i="0" dirty="0">
              <a:solidFill>
                <a:srgbClr val="FFFF00"/>
              </a:solidFill>
              <a:effectLst/>
              <a:latin typeface="PT Serif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4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410200" y="152400"/>
            <a:ext cx="3505200" cy="762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i="0" dirty="0" smtClean="0">
                <a:solidFill>
                  <a:srgbClr val="C00000"/>
                </a:solidFill>
                <a:effectLst/>
                <a:latin typeface="PT Serif"/>
                <a:cs typeface="B Titr" pitchFamily="2" charset="-78"/>
              </a:rPr>
              <a:t>تصویر برند خود را تعریف کنید</a:t>
            </a:r>
            <a:endParaRPr lang="en-US" sz="2400" b="0" i="0" dirty="0">
              <a:solidFill>
                <a:srgbClr val="C00000"/>
              </a:solidFill>
              <a:effectLst/>
              <a:latin typeface="PT Serif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10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854" y="228600"/>
            <a:ext cx="5929745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Titr" pitchFamily="2" charset="-78"/>
              </a:rPr>
              <a:t>تمرکز بر دانشجویان</a:t>
            </a:r>
            <a:endParaRPr lang="en-US" sz="4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4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0" y="685800"/>
            <a:ext cx="3048000" cy="2057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بازاریابی ویدیویی در همه پلتفرم ها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33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90600" y="5410200"/>
            <a:ext cx="35814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آمارها</a:t>
            </a:r>
            <a:endParaRPr lang="en-US" sz="44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22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در رابطه دانشگاه و بازاریابی دو موضوع قابل بررسی است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 smtClean="0">
                <a:solidFill>
                  <a:srgbClr val="FFFF00"/>
                </a:solidFill>
                <a:ea typeface="Calibri"/>
                <a:cs typeface="B Titr" pitchFamily="2" charset="-78"/>
              </a:rPr>
              <a:t>بازاریابی </a:t>
            </a:r>
            <a:r>
              <a:rPr lang="fa-IR" dirty="0">
                <a:solidFill>
                  <a:srgbClr val="FFFF00"/>
                </a:solidFill>
                <a:ea typeface="Calibri"/>
                <a:cs typeface="B Titr" pitchFamily="2" charset="-78"/>
              </a:rPr>
              <a:t>در دانشگاه ها یا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Campus Marketing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fa-IR" b="1" dirty="0" smtClean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 smtClean="0">
                <a:solidFill>
                  <a:srgbClr val="FFFF00"/>
                </a:solidFill>
                <a:ea typeface="Calibri"/>
                <a:cs typeface="B Titr" pitchFamily="2" charset="-78"/>
              </a:rPr>
              <a:t>(</a:t>
            </a:r>
            <a:r>
              <a:rPr lang="fa-IR" sz="2400" dirty="0">
                <a:solidFill>
                  <a:srgbClr val="FFFF00"/>
                </a:solidFill>
                <a:ea typeface="Calibri"/>
                <a:cs typeface="B Titr" pitchFamily="2" charset="-78"/>
              </a:rPr>
              <a:t>که  نوعی بازاریابی است و موضوع بحث ما </a:t>
            </a:r>
            <a:r>
              <a:rPr lang="fa-IR" sz="2400" dirty="0" smtClean="0">
                <a:solidFill>
                  <a:srgbClr val="FFFF00"/>
                </a:solidFill>
                <a:ea typeface="Calibri"/>
                <a:cs typeface="B Titr" pitchFamily="2" charset="-78"/>
              </a:rPr>
              <a:t>نیست)</a:t>
            </a:r>
            <a:endParaRPr lang="en-US" sz="2400" dirty="0" smtClean="0">
              <a:solidFill>
                <a:srgbClr val="FFFF00"/>
              </a:solidFill>
              <a:ea typeface="Calibri"/>
              <a:cs typeface="B Titr" pitchFamily="2" charset="-78"/>
            </a:endParaRPr>
          </a:p>
          <a:p>
            <a:pPr marL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FFFF00"/>
              </a:solidFill>
              <a:ea typeface="Calibri"/>
              <a:cs typeface="B Titr" pitchFamily="2" charset="-78"/>
            </a:endParaRP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>
                <a:solidFill>
                  <a:srgbClr val="FFFF00"/>
                </a:solidFill>
                <a:ea typeface="Calibri"/>
                <a:cs typeface="B Titr" pitchFamily="2" charset="-78"/>
              </a:rPr>
              <a:t>بازاریابی آموزش عالی و دانشگاه </a:t>
            </a:r>
            <a:r>
              <a:rPr lang="fa-IR" dirty="0" smtClean="0">
                <a:solidFill>
                  <a:srgbClr val="FFFF00"/>
                </a:solidFill>
                <a:ea typeface="Calibri"/>
                <a:cs typeface="B Titr" pitchFamily="2" charset="-78"/>
              </a:rPr>
              <a:t>ها </a:t>
            </a:r>
            <a:r>
              <a:rPr lang="fa-IR" sz="2400" dirty="0" smtClean="0">
                <a:solidFill>
                  <a:srgbClr val="FFFF00"/>
                </a:solidFill>
                <a:ea typeface="Calibri"/>
                <a:cs typeface="B Titr" pitchFamily="2" charset="-78"/>
              </a:rPr>
              <a:t>(موضوع بحث ماست)</a:t>
            </a:r>
            <a:endParaRPr lang="fa-IR" dirty="0" smtClean="0">
              <a:solidFill>
                <a:srgbClr val="FFFF00"/>
              </a:solidFill>
              <a:ea typeface="Calibri"/>
              <a:cs typeface="B Titr" pitchFamily="2" charset="-78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2400" dirty="0" smtClean="0">
              <a:solidFill>
                <a:srgbClr val="FF0000"/>
              </a:solidFill>
              <a:ea typeface="Calibri"/>
              <a:cs typeface="B Titr" pitchFamily="2" charset="-78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 smtClean="0">
                <a:solidFill>
                  <a:srgbClr val="FF0000"/>
                </a:solidFill>
                <a:ea typeface="Calibri"/>
                <a:cs typeface="B Titr" pitchFamily="2" charset="-78"/>
              </a:rPr>
              <a:t>البته موضوع بسیار گسترده است و در حد حوصله این نشست در مورد آن صحبت خواهد شد</a:t>
            </a:r>
            <a:endParaRPr lang="en-US" sz="2400" dirty="0">
              <a:solidFill>
                <a:srgbClr val="FF0000"/>
              </a:solidFill>
              <a:ea typeface="Calibri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30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838200"/>
            <a:ext cx="4572000" cy="2133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itchFamily="2" charset="-78"/>
              </a:rPr>
              <a:t>تبلیغ نشستن در کلاس های قبل از ثبت نام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7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5638800"/>
            <a:ext cx="7315200" cy="1066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Titr" pitchFamily="2" charset="-78"/>
              </a:rPr>
              <a:t>بهینه سازی موتورهای جستجو و برنامه های مشابه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SEO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57600" y="5181600"/>
            <a:ext cx="4953000" cy="1219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ویترین موفقیت ها</a:t>
            </a:r>
            <a:endParaRPr lang="en-US" sz="44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18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0" y="5562600"/>
            <a:ext cx="5410200" cy="1143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cs typeface="B Titr" pitchFamily="2" charset="-78"/>
              </a:rPr>
              <a:t>در آغوش تنوع</a:t>
            </a:r>
            <a:endParaRPr lang="en-US" sz="54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97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34" y="1"/>
            <a:ext cx="9314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5943600"/>
            <a:ext cx="7315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ea typeface="Calibri"/>
                <a:cs typeface="B Titr" pitchFamily="2" charset="-78"/>
              </a:rPr>
              <a:t>بازاریابی در دانشگاه ها یا 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Campus Marketing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609600"/>
            <a:ext cx="56388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prstClr val="black"/>
                </a:solidFill>
                <a:ea typeface="Calibri"/>
                <a:cs typeface="B Zar" pitchFamily="2" charset="-78"/>
              </a:rPr>
              <a:t>بازاریابی آموزش عالی و دانشگاه ها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5867400"/>
            <a:ext cx="7391400" cy="762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C00000"/>
                </a:solidFill>
                <a:cs typeface="B Titr" pitchFamily="2" charset="-78"/>
              </a:rPr>
              <a:t>بازاریابی چیست و چه نیست؟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00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bg1"/>
                </a:solidFill>
              </a:rPr>
              <a:t>تعریف مدیریت بازاریابی از دیدگاه کاتلر و کلر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مدیریت بازاریابی (</a:t>
            </a:r>
            <a:r>
              <a:rPr lang="en-US" dirty="0">
                <a:solidFill>
                  <a:srgbClr val="FFFF00"/>
                </a:solidFill>
                <a:cs typeface="B Titr" pitchFamily="2" charset="-78"/>
              </a:rPr>
              <a:t>Marketing Management</a:t>
            </a: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)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علم 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و هنر </a:t>
            </a:r>
            <a:r>
              <a:rPr lang="fa-IR" b="1" dirty="0">
                <a:solidFill>
                  <a:srgbClr val="FFFF00"/>
                </a:solidFill>
                <a:cs typeface="B Titr" pitchFamily="2" charset="-78"/>
              </a:rPr>
              <a:t>انتخاب بازارهای هدف سودآور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 و نیز </a:t>
            </a:r>
            <a:r>
              <a:rPr lang="fa-IR" b="1" dirty="0">
                <a:solidFill>
                  <a:srgbClr val="FFFF00"/>
                </a:solidFill>
                <a:cs typeface="B Titr" pitchFamily="2" charset="-78"/>
              </a:rPr>
              <a:t>جذب و حفظ و افزایش مشتریان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 از طریق </a:t>
            </a:r>
            <a:r>
              <a:rPr lang="fa-IR" b="1" dirty="0">
                <a:solidFill>
                  <a:srgbClr val="FFFF00"/>
                </a:solidFill>
                <a:cs typeface="B Titr" pitchFamily="2" charset="-78"/>
              </a:rPr>
              <a:t>خلق و مبادله و ارائه ارزش به آنان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 است</a:t>
            </a: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.</a:t>
            </a:r>
          </a:p>
          <a:p>
            <a:pPr algn="just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بازاریابی معادل تبلیغ (زیرمجموعه بازاریابی با عنوان ترویج) یا فروش (تمرکز بر محصول بجای تمرکز بر مشتری) نیست.</a:t>
            </a:r>
            <a:endParaRPr lang="fa-IR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26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>
                <a:solidFill>
                  <a:schemeClr val="bg1"/>
                </a:solidFill>
              </a:rPr>
              <a:t>گام اول </a:t>
            </a:r>
            <a:r>
              <a:rPr lang="fa-IR" sz="3600" b="1" dirty="0" smtClean="0">
                <a:solidFill>
                  <a:schemeClr val="bg1"/>
                </a:solidFill>
              </a:rPr>
              <a:t>بازاریابی</a:t>
            </a:r>
            <a:br>
              <a:rPr lang="fa-IR" sz="3600" b="1" dirty="0" smtClean="0">
                <a:solidFill>
                  <a:schemeClr val="bg1"/>
                </a:solidFill>
              </a:rPr>
            </a:br>
            <a:r>
              <a:rPr lang="fa-IR" sz="3600" b="1" dirty="0" smtClean="0">
                <a:solidFill>
                  <a:schemeClr val="bg1"/>
                </a:solidFill>
              </a:rPr>
              <a:t>آشنایی </a:t>
            </a:r>
            <a:r>
              <a:rPr lang="fa-IR" sz="3600" b="1" dirty="0">
                <a:solidFill>
                  <a:schemeClr val="bg1"/>
                </a:solidFill>
              </a:rPr>
              <a:t>با مفهوم ارزش و ارزش </a:t>
            </a:r>
            <a:r>
              <a:rPr lang="fa-IR" sz="3600" b="1" dirty="0" smtClean="0">
                <a:solidFill>
                  <a:schemeClr val="bg1"/>
                </a:solidFill>
              </a:rPr>
              <a:t>آفرینی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fa-IR" dirty="0" smtClean="0">
              <a:solidFill>
                <a:srgbClr val="FFFF00"/>
              </a:solidFill>
              <a:cs typeface="B Titr" pitchFamily="2" charset="-78"/>
            </a:endParaRPr>
          </a:p>
          <a:p>
            <a:pPr algn="just" rtl="1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بازاریابی 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از نقطه‌ای شروع می‌شود که من و شما، به نتیجه می‌رسیم که </a:t>
            </a:r>
            <a:r>
              <a:rPr lang="fa-IR" b="1" dirty="0">
                <a:solidFill>
                  <a:srgbClr val="FFFF00"/>
                </a:solidFill>
                <a:cs typeface="B Titr" pitchFamily="2" charset="-78"/>
              </a:rPr>
              <a:t>محصولی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 </a:t>
            </a:r>
            <a:r>
              <a:rPr lang="fa-IR" b="1" dirty="0">
                <a:solidFill>
                  <a:srgbClr val="FFFF00"/>
                </a:solidFill>
                <a:cs typeface="B Titr" pitchFamily="2" charset="-78"/>
              </a:rPr>
              <a:t>ارزشمند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 داریم که می‌خواهیم آن را به دیگران عرضه کنیم و بر این باور هستیم که اگر گروه هدف، ارزش محصول ما را بدانند، حتماً مشتری آن خواهند شد</a:t>
            </a: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.</a:t>
            </a:r>
          </a:p>
          <a:p>
            <a:pPr algn="just" rtl="1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توجه به مفهوم ارزش و ارتباط آن با قیمت</a:t>
            </a:r>
          </a:p>
          <a:p>
            <a:pPr algn="just" rtl="1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پرداخت قیمت در موسسات غیر انتفاعی؟</a:t>
            </a:r>
            <a:endParaRPr lang="fa-IR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9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267</Words>
  <Application>Microsoft Office PowerPoint</Application>
  <PresentationFormat>On-screen Show (4:3)</PresentationFormat>
  <Paragraphs>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B Titr</vt:lpstr>
      <vt:lpstr>B Zar</vt:lpstr>
      <vt:lpstr>Calibri</vt:lpstr>
      <vt:lpstr>PT Serif</vt:lpstr>
      <vt:lpstr>Times New Roman</vt:lpstr>
      <vt:lpstr>1_Office Theme</vt:lpstr>
      <vt:lpstr>2_Office Theme</vt:lpstr>
      <vt:lpstr>3_Office Theme</vt:lpstr>
      <vt:lpstr>بازاریابی و برندسازی گام ناگزیر دانشگاه ها برای بقا</vt:lpstr>
      <vt:lpstr>در رابطه دانشگاه و بازاریابی دو موضوع قابل بررسی است</vt:lpstr>
      <vt:lpstr>PowerPoint Presentation</vt:lpstr>
      <vt:lpstr>PowerPoint Presentation</vt:lpstr>
      <vt:lpstr>PowerPoint Presentation</vt:lpstr>
      <vt:lpstr>PowerPoint Presentation</vt:lpstr>
      <vt:lpstr>تعریف مدیریت بازاریابی از دیدگاه کاتلر و کلر</vt:lpstr>
      <vt:lpstr>گام اول بازاریابی آشنایی با مفهوم ارزش و ارزش آفرینی</vt:lpstr>
      <vt:lpstr>PowerPoint Presentation</vt:lpstr>
      <vt:lpstr>کارکرد بازاریابی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بازاریابی و برندسازی: گام ناگزیر دانشگاه ها برای بقا</dc:title>
  <dc:creator>BirjandSystem</dc:creator>
  <cp:lastModifiedBy>Administrator</cp:lastModifiedBy>
  <cp:revision>39</cp:revision>
  <dcterms:created xsi:type="dcterms:W3CDTF">2019-12-07T14:07:13Z</dcterms:created>
  <dcterms:modified xsi:type="dcterms:W3CDTF">2019-12-08T09:50:46Z</dcterms:modified>
</cp:coreProperties>
</file>