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14" r:id="rId1"/>
  </p:sldMasterIdLst>
  <p:notesMasterIdLst>
    <p:notesMasterId r:id="rId72"/>
  </p:notesMasterIdLst>
  <p:handoutMasterIdLst>
    <p:handoutMasterId r:id="rId73"/>
  </p:handoutMasterIdLst>
  <p:sldIdLst>
    <p:sldId id="284" r:id="rId2"/>
    <p:sldId id="285" r:id="rId3"/>
    <p:sldId id="669" r:id="rId4"/>
    <p:sldId id="599" r:id="rId5"/>
    <p:sldId id="630" r:id="rId6"/>
    <p:sldId id="631" r:id="rId7"/>
    <p:sldId id="627" r:id="rId8"/>
    <p:sldId id="633" r:id="rId9"/>
    <p:sldId id="675" r:id="rId10"/>
    <p:sldId id="674" r:id="rId11"/>
    <p:sldId id="678" r:id="rId12"/>
    <p:sldId id="670" r:id="rId13"/>
    <p:sldId id="641" r:id="rId14"/>
    <p:sldId id="676" r:id="rId15"/>
    <p:sldId id="642" r:id="rId16"/>
    <p:sldId id="671" r:id="rId17"/>
    <p:sldId id="679" r:id="rId18"/>
    <p:sldId id="603" r:id="rId19"/>
    <p:sldId id="644" r:id="rId20"/>
    <p:sldId id="645" r:id="rId21"/>
    <p:sldId id="648" r:id="rId22"/>
    <p:sldId id="649" r:id="rId23"/>
    <p:sldId id="650" r:id="rId24"/>
    <p:sldId id="651" r:id="rId25"/>
    <p:sldId id="653" r:id="rId26"/>
    <p:sldId id="656" r:id="rId27"/>
    <p:sldId id="667" r:id="rId28"/>
    <p:sldId id="425" r:id="rId29"/>
    <p:sldId id="605" r:id="rId30"/>
    <p:sldId id="660" r:id="rId31"/>
    <p:sldId id="663" r:id="rId32"/>
    <p:sldId id="662" r:id="rId33"/>
    <p:sldId id="657" r:id="rId34"/>
    <p:sldId id="682" r:id="rId35"/>
    <p:sldId id="683" r:id="rId36"/>
    <p:sldId id="681" r:id="rId37"/>
    <p:sldId id="686" r:id="rId38"/>
    <p:sldId id="687" r:id="rId39"/>
    <p:sldId id="685" r:id="rId40"/>
    <p:sldId id="711" r:id="rId41"/>
    <p:sldId id="708" r:id="rId42"/>
    <p:sldId id="709" r:id="rId43"/>
    <p:sldId id="710" r:id="rId44"/>
    <p:sldId id="665" r:id="rId45"/>
    <p:sldId id="714" r:id="rId46"/>
    <p:sldId id="680" r:id="rId47"/>
    <p:sldId id="684" r:id="rId48"/>
    <p:sldId id="713" r:id="rId49"/>
    <p:sldId id="688" r:id="rId50"/>
    <p:sldId id="689" r:id="rId51"/>
    <p:sldId id="690" r:id="rId52"/>
    <p:sldId id="664" r:id="rId53"/>
    <p:sldId id="691" r:id="rId54"/>
    <p:sldId id="692" r:id="rId55"/>
    <p:sldId id="693" r:id="rId56"/>
    <p:sldId id="694" r:id="rId57"/>
    <p:sldId id="695" r:id="rId58"/>
    <p:sldId id="696" r:id="rId59"/>
    <p:sldId id="697" r:id="rId60"/>
    <p:sldId id="698" r:id="rId61"/>
    <p:sldId id="699" r:id="rId62"/>
    <p:sldId id="700" r:id="rId63"/>
    <p:sldId id="702" r:id="rId64"/>
    <p:sldId id="705" r:id="rId65"/>
    <p:sldId id="706" r:id="rId66"/>
    <p:sldId id="586" r:id="rId67"/>
    <p:sldId id="609" r:id="rId68"/>
    <p:sldId id="596" r:id="rId69"/>
    <p:sldId id="534" r:id="rId70"/>
    <p:sldId id="283"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C081"/>
    <a:srgbClr val="2F1BA5"/>
    <a:srgbClr val="A03050"/>
    <a:srgbClr val="F20C5E"/>
    <a:srgbClr val="A50021"/>
    <a:srgbClr val="FF9900"/>
    <a:srgbClr val="8A504C"/>
    <a:srgbClr val="78345C"/>
    <a:srgbClr val="E33C1B"/>
    <a:srgbClr val="D614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5013" autoAdjust="0"/>
  </p:normalViewPr>
  <p:slideViewPr>
    <p:cSldViewPr snapToGrid="0">
      <p:cViewPr varScale="1">
        <p:scale>
          <a:sx n="74" d="100"/>
          <a:sy n="74" d="100"/>
        </p:scale>
        <p:origin x="630" y="60"/>
      </p:cViewPr>
      <p:guideLst/>
    </p:cSldViewPr>
  </p:slideViewPr>
  <p:notesTextViewPr>
    <p:cViewPr>
      <p:scale>
        <a:sx n="1" d="1"/>
        <a:sy n="1" d="1"/>
      </p:scale>
      <p:origin x="0" y="0"/>
    </p:cViewPr>
  </p:notesTextViewPr>
  <p:sorterViewPr>
    <p:cViewPr>
      <p:scale>
        <a:sx n="100" d="100"/>
        <a:sy n="100" d="100"/>
      </p:scale>
      <p:origin x="0" y="-195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val>
            <c:numRef>
              <c:f>Sheet1!$Q$1:$Q$4</c:f>
              <c:numCache>
                <c:formatCode>General</c:formatCode>
                <c:ptCount val="4"/>
                <c:pt idx="0">
                  <c:v>6.3</c:v>
                </c:pt>
                <c:pt idx="1">
                  <c:v>42.8</c:v>
                </c:pt>
                <c:pt idx="2">
                  <c:v>11.1</c:v>
                </c:pt>
                <c:pt idx="3">
                  <c:v>39.800000000000004</c:v>
                </c:pt>
              </c:numCache>
            </c:numRef>
          </c:val>
          <c:extLst xmlns:c16r2="http://schemas.microsoft.com/office/drawing/2015/06/chart">
            <c:ext xmlns:c16="http://schemas.microsoft.com/office/drawing/2014/chart" uri="{C3380CC4-5D6E-409C-BE32-E72D297353CC}">
              <c16:uniqueId val="{00000000-CF03-4991-A1AA-38BAEEA1DFD4}"/>
            </c:ext>
          </c:extLst>
        </c:ser>
        <c:dLbls>
          <c:showLegendKey val="0"/>
          <c:showVal val="0"/>
          <c:showCatName val="0"/>
          <c:showSerName val="0"/>
          <c:showPercent val="0"/>
          <c:showBubbleSize val="0"/>
          <c:showLeaderLines val="1"/>
        </c:dLbls>
        <c:firstSliceAng val="360"/>
      </c:pie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val>
            <c:numRef>
              <c:f>Sheet1!$P$1:$P$4</c:f>
              <c:numCache>
                <c:formatCode>General</c:formatCode>
                <c:ptCount val="4"/>
                <c:pt idx="0">
                  <c:v>5.2</c:v>
                </c:pt>
                <c:pt idx="1">
                  <c:v>57</c:v>
                </c:pt>
                <c:pt idx="2">
                  <c:v>25.2</c:v>
                </c:pt>
                <c:pt idx="3">
                  <c:v>12.6</c:v>
                </c:pt>
              </c:numCache>
            </c:numRef>
          </c:val>
          <c:extLst xmlns:c16r2="http://schemas.microsoft.com/office/drawing/2015/06/chart">
            <c:ext xmlns:c16="http://schemas.microsoft.com/office/drawing/2014/chart" uri="{C3380CC4-5D6E-409C-BE32-E72D297353CC}">
              <c16:uniqueId val="{00000000-5760-44DA-AB5A-9B1B209E48AD}"/>
            </c:ext>
          </c:extLst>
        </c:ser>
        <c:dLbls>
          <c:showLegendKey val="0"/>
          <c:showVal val="0"/>
          <c:showCatName val="0"/>
          <c:showSerName val="0"/>
          <c:showPercent val="0"/>
          <c:showBubbleSize val="0"/>
          <c:showLeaderLines val="1"/>
        </c:dLbls>
        <c:firstSliceAng val="360"/>
      </c:pieChart>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ورزش</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FC65-4696-A9FB-68CD484F2439}"/>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FC65-4696-A9FB-68CD484F2439}"/>
              </c:ext>
            </c:extLst>
          </c:dPt>
          <c:dLbls>
            <c:dLbl>
              <c:idx val="0"/>
              <c:layout>
                <c:manualLayout>
                  <c:x val="-1.4748991973829359E-2"/>
                  <c:y val="-0.24184354329633781"/>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C65-4696-A9FB-68CD484F2439}"/>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4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Sheet1!$A$2:$A$3</c:f>
              <c:strCache>
                <c:ptCount val="2"/>
                <c:pt idx="0">
                  <c:v>ورزش همگانی</c:v>
                </c:pt>
                <c:pt idx="1">
                  <c:v>ورزش قهرمانی</c:v>
                </c:pt>
              </c:strCache>
            </c:strRef>
          </c:cat>
          <c:val>
            <c:numRef>
              <c:f>Sheet1!$B$2:$B$3</c:f>
              <c:numCache>
                <c:formatCode>0%</c:formatCode>
                <c:ptCount val="2"/>
                <c:pt idx="0">
                  <c:v>0.98</c:v>
                </c:pt>
                <c:pt idx="1">
                  <c:v>0.02</c:v>
                </c:pt>
              </c:numCache>
            </c:numRef>
          </c:val>
          <c:extLst xmlns:c16r2="http://schemas.microsoft.com/office/drawing/2015/06/chart">
            <c:ext xmlns:c16="http://schemas.microsoft.com/office/drawing/2014/chart" uri="{C3380CC4-5D6E-409C-BE32-E72D297353CC}">
              <c16:uniqueId val="{00000004-FC65-4696-A9FB-68CD484F2439}"/>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B Nazanin" panose="00000400000000000000" pitchFamily="2" charset="-78"/>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B Nazanin" panose="00000400000000000000" pitchFamily="2" charset="-78"/>
              </a:defRPr>
            </a:pPr>
            <a:endParaRPr lang="en-US"/>
          </a:p>
        </c:txPr>
      </c:legendEntry>
      <c:layout>
        <c:manualLayout>
          <c:xMode val="edge"/>
          <c:yMode val="edge"/>
          <c:x val="0.69212940773707632"/>
          <c:y val="0.1055413300460686"/>
          <c:w val="0.28844640343870059"/>
          <c:h val="0.56173342544293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B Nazanin" panose="00000400000000000000" pitchFamily="2" charset="-78"/>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DA1E1-D13D-40BB-8C26-48F08FD55210}" type="datetimeFigureOut">
              <a:rPr lang="en-US" smtClean="0"/>
              <a:t>12/17/2019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98E7DD-81AA-4A91-B8D5-59EEEBD53D4D}" type="slidenum">
              <a:rPr lang="en-US" smtClean="0"/>
              <a:t>‹#›</a:t>
            </a:fld>
            <a:endParaRPr lang="en-US"/>
          </a:p>
        </p:txBody>
      </p:sp>
    </p:spTree>
    <p:extLst>
      <p:ext uri="{BB962C8B-B14F-4D97-AF65-F5344CB8AC3E}">
        <p14:creationId xmlns:p14="http://schemas.microsoft.com/office/powerpoint/2010/main" val="337348793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8A867D-CD2B-43C0-95B9-72358626BBC8}" type="datetimeFigureOut">
              <a:rPr lang="en-US" smtClean="0"/>
              <a:t>12/17/2019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F1B6CC-FEF3-4965-9775-1AF0A404C3A0}" type="slidenum">
              <a:rPr lang="en-US" smtClean="0"/>
              <a:t>‹#›</a:t>
            </a:fld>
            <a:endParaRPr lang="en-US"/>
          </a:p>
        </p:txBody>
      </p:sp>
    </p:spTree>
    <p:extLst>
      <p:ext uri="{BB962C8B-B14F-4D97-AF65-F5344CB8AC3E}">
        <p14:creationId xmlns:p14="http://schemas.microsoft.com/office/powerpoint/2010/main" val="348434755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3B2EF61-58FB-4960-88A7-BD70EA01F239}" type="slidenum">
              <a:rPr lang="ar-SA" altLang="en-US">
                <a:latin typeface="Calibri" panose="020F0502020204030204" pitchFamily="34" charset="0"/>
              </a:rPr>
              <a:pPr eaLnBrk="1" hangingPunct="1"/>
              <a:t>1</a:t>
            </a:fld>
            <a:endParaRPr lang="en-US" altLang="en-US">
              <a:latin typeface="Calibri" panose="020F0502020204030204" pitchFamily="34"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altLang="en-US" smtClean="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955655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11</a:t>
            </a:fld>
            <a:endParaRPr lang="en-US"/>
          </a:p>
        </p:txBody>
      </p:sp>
    </p:spTree>
    <p:extLst>
      <p:ext uri="{BB962C8B-B14F-4D97-AF65-F5344CB8AC3E}">
        <p14:creationId xmlns:p14="http://schemas.microsoft.com/office/powerpoint/2010/main" val="3332243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12</a:t>
            </a:fld>
            <a:endParaRPr lang="en-US"/>
          </a:p>
        </p:txBody>
      </p:sp>
    </p:spTree>
    <p:extLst>
      <p:ext uri="{BB962C8B-B14F-4D97-AF65-F5344CB8AC3E}">
        <p14:creationId xmlns:p14="http://schemas.microsoft.com/office/powerpoint/2010/main" val="3123683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13</a:t>
            </a:fld>
            <a:endParaRPr lang="en-US"/>
          </a:p>
        </p:txBody>
      </p:sp>
    </p:spTree>
    <p:extLst>
      <p:ext uri="{BB962C8B-B14F-4D97-AF65-F5344CB8AC3E}">
        <p14:creationId xmlns:p14="http://schemas.microsoft.com/office/powerpoint/2010/main" val="3278076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14</a:t>
            </a:fld>
            <a:endParaRPr lang="en-US"/>
          </a:p>
        </p:txBody>
      </p:sp>
    </p:spTree>
    <p:extLst>
      <p:ext uri="{BB962C8B-B14F-4D97-AF65-F5344CB8AC3E}">
        <p14:creationId xmlns:p14="http://schemas.microsoft.com/office/powerpoint/2010/main" val="1526828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15</a:t>
            </a:fld>
            <a:endParaRPr lang="en-US"/>
          </a:p>
        </p:txBody>
      </p:sp>
    </p:spTree>
    <p:extLst>
      <p:ext uri="{BB962C8B-B14F-4D97-AF65-F5344CB8AC3E}">
        <p14:creationId xmlns:p14="http://schemas.microsoft.com/office/powerpoint/2010/main" val="2516488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16</a:t>
            </a:fld>
            <a:endParaRPr lang="en-US"/>
          </a:p>
        </p:txBody>
      </p:sp>
    </p:spTree>
    <p:extLst>
      <p:ext uri="{BB962C8B-B14F-4D97-AF65-F5344CB8AC3E}">
        <p14:creationId xmlns:p14="http://schemas.microsoft.com/office/powerpoint/2010/main" val="159029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17</a:t>
            </a:fld>
            <a:endParaRPr lang="en-US"/>
          </a:p>
        </p:txBody>
      </p:sp>
    </p:spTree>
    <p:extLst>
      <p:ext uri="{BB962C8B-B14F-4D97-AF65-F5344CB8AC3E}">
        <p14:creationId xmlns:p14="http://schemas.microsoft.com/office/powerpoint/2010/main" val="3942975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18</a:t>
            </a:fld>
            <a:endParaRPr lang="en-US"/>
          </a:p>
        </p:txBody>
      </p:sp>
    </p:spTree>
    <p:extLst>
      <p:ext uri="{BB962C8B-B14F-4D97-AF65-F5344CB8AC3E}">
        <p14:creationId xmlns:p14="http://schemas.microsoft.com/office/powerpoint/2010/main" val="2958635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19</a:t>
            </a:fld>
            <a:endParaRPr lang="en-US"/>
          </a:p>
        </p:txBody>
      </p:sp>
    </p:spTree>
    <p:extLst>
      <p:ext uri="{BB962C8B-B14F-4D97-AF65-F5344CB8AC3E}">
        <p14:creationId xmlns:p14="http://schemas.microsoft.com/office/powerpoint/2010/main" val="751745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20</a:t>
            </a:fld>
            <a:endParaRPr lang="en-US"/>
          </a:p>
        </p:txBody>
      </p:sp>
    </p:spTree>
    <p:extLst>
      <p:ext uri="{BB962C8B-B14F-4D97-AF65-F5344CB8AC3E}">
        <p14:creationId xmlns:p14="http://schemas.microsoft.com/office/powerpoint/2010/main" val="669066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3</a:t>
            </a:fld>
            <a:endParaRPr lang="en-US"/>
          </a:p>
        </p:txBody>
      </p:sp>
    </p:spTree>
    <p:extLst>
      <p:ext uri="{BB962C8B-B14F-4D97-AF65-F5344CB8AC3E}">
        <p14:creationId xmlns:p14="http://schemas.microsoft.com/office/powerpoint/2010/main" val="1124059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21</a:t>
            </a:fld>
            <a:endParaRPr lang="en-US"/>
          </a:p>
        </p:txBody>
      </p:sp>
    </p:spTree>
    <p:extLst>
      <p:ext uri="{BB962C8B-B14F-4D97-AF65-F5344CB8AC3E}">
        <p14:creationId xmlns:p14="http://schemas.microsoft.com/office/powerpoint/2010/main" val="442640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22</a:t>
            </a:fld>
            <a:endParaRPr lang="en-US"/>
          </a:p>
        </p:txBody>
      </p:sp>
    </p:spTree>
    <p:extLst>
      <p:ext uri="{BB962C8B-B14F-4D97-AF65-F5344CB8AC3E}">
        <p14:creationId xmlns:p14="http://schemas.microsoft.com/office/powerpoint/2010/main" val="171038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23</a:t>
            </a:fld>
            <a:endParaRPr lang="en-US"/>
          </a:p>
        </p:txBody>
      </p:sp>
    </p:spTree>
    <p:extLst>
      <p:ext uri="{BB962C8B-B14F-4D97-AF65-F5344CB8AC3E}">
        <p14:creationId xmlns:p14="http://schemas.microsoft.com/office/powerpoint/2010/main" val="3682687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24</a:t>
            </a:fld>
            <a:endParaRPr lang="en-US"/>
          </a:p>
        </p:txBody>
      </p:sp>
    </p:spTree>
    <p:extLst>
      <p:ext uri="{BB962C8B-B14F-4D97-AF65-F5344CB8AC3E}">
        <p14:creationId xmlns:p14="http://schemas.microsoft.com/office/powerpoint/2010/main" val="4073932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25</a:t>
            </a:fld>
            <a:endParaRPr lang="en-US"/>
          </a:p>
        </p:txBody>
      </p:sp>
    </p:spTree>
    <p:extLst>
      <p:ext uri="{BB962C8B-B14F-4D97-AF65-F5344CB8AC3E}">
        <p14:creationId xmlns:p14="http://schemas.microsoft.com/office/powerpoint/2010/main" val="3041078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26</a:t>
            </a:fld>
            <a:endParaRPr lang="en-US"/>
          </a:p>
        </p:txBody>
      </p:sp>
    </p:spTree>
    <p:extLst>
      <p:ext uri="{BB962C8B-B14F-4D97-AF65-F5344CB8AC3E}">
        <p14:creationId xmlns:p14="http://schemas.microsoft.com/office/powerpoint/2010/main" val="1983999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27</a:t>
            </a:fld>
            <a:endParaRPr lang="en-US"/>
          </a:p>
        </p:txBody>
      </p:sp>
    </p:spTree>
    <p:extLst>
      <p:ext uri="{BB962C8B-B14F-4D97-AF65-F5344CB8AC3E}">
        <p14:creationId xmlns:p14="http://schemas.microsoft.com/office/powerpoint/2010/main" val="23694637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28</a:t>
            </a:fld>
            <a:endParaRPr lang="en-US"/>
          </a:p>
        </p:txBody>
      </p:sp>
    </p:spTree>
    <p:extLst>
      <p:ext uri="{BB962C8B-B14F-4D97-AF65-F5344CB8AC3E}">
        <p14:creationId xmlns:p14="http://schemas.microsoft.com/office/powerpoint/2010/main" val="1192147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29</a:t>
            </a:fld>
            <a:endParaRPr lang="en-US"/>
          </a:p>
        </p:txBody>
      </p:sp>
    </p:spTree>
    <p:extLst>
      <p:ext uri="{BB962C8B-B14F-4D97-AF65-F5344CB8AC3E}">
        <p14:creationId xmlns:p14="http://schemas.microsoft.com/office/powerpoint/2010/main" val="27712976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30</a:t>
            </a:fld>
            <a:endParaRPr lang="en-US"/>
          </a:p>
        </p:txBody>
      </p:sp>
    </p:spTree>
    <p:extLst>
      <p:ext uri="{BB962C8B-B14F-4D97-AF65-F5344CB8AC3E}">
        <p14:creationId xmlns:p14="http://schemas.microsoft.com/office/powerpoint/2010/main" val="2628768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4</a:t>
            </a:fld>
            <a:endParaRPr lang="en-US"/>
          </a:p>
        </p:txBody>
      </p:sp>
    </p:spTree>
    <p:extLst>
      <p:ext uri="{BB962C8B-B14F-4D97-AF65-F5344CB8AC3E}">
        <p14:creationId xmlns:p14="http://schemas.microsoft.com/office/powerpoint/2010/main" val="23004141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31</a:t>
            </a:fld>
            <a:endParaRPr lang="en-US"/>
          </a:p>
        </p:txBody>
      </p:sp>
    </p:spTree>
    <p:extLst>
      <p:ext uri="{BB962C8B-B14F-4D97-AF65-F5344CB8AC3E}">
        <p14:creationId xmlns:p14="http://schemas.microsoft.com/office/powerpoint/2010/main" val="944330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32</a:t>
            </a:fld>
            <a:endParaRPr lang="en-US"/>
          </a:p>
        </p:txBody>
      </p:sp>
    </p:spTree>
    <p:extLst>
      <p:ext uri="{BB962C8B-B14F-4D97-AF65-F5344CB8AC3E}">
        <p14:creationId xmlns:p14="http://schemas.microsoft.com/office/powerpoint/2010/main" val="758783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33</a:t>
            </a:fld>
            <a:endParaRPr lang="en-US"/>
          </a:p>
        </p:txBody>
      </p:sp>
    </p:spTree>
    <p:extLst>
      <p:ext uri="{BB962C8B-B14F-4D97-AF65-F5344CB8AC3E}">
        <p14:creationId xmlns:p14="http://schemas.microsoft.com/office/powerpoint/2010/main" val="1938301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34</a:t>
            </a:fld>
            <a:endParaRPr lang="en-US"/>
          </a:p>
        </p:txBody>
      </p:sp>
    </p:spTree>
    <p:extLst>
      <p:ext uri="{BB962C8B-B14F-4D97-AF65-F5344CB8AC3E}">
        <p14:creationId xmlns:p14="http://schemas.microsoft.com/office/powerpoint/2010/main" val="20383806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35</a:t>
            </a:fld>
            <a:endParaRPr lang="en-US"/>
          </a:p>
        </p:txBody>
      </p:sp>
    </p:spTree>
    <p:extLst>
      <p:ext uri="{BB962C8B-B14F-4D97-AF65-F5344CB8AC3E}">
        <p14:creationId xmlns:p14="http://schemas.microsoft.com/office/powerpoint/2010/main" val="888570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36</a:t>
            </a:fld>
            <a:endParaRPr lang="en-US"/>
          </a:p>
        </p:txBody>
      </p:sp>
    </p:spTree>
    <p:extLst>
      <p:ext uri="{BB962C8B-B14F-4D97-AF65-F5344CB8AC3E}">
        <p14:creationId xmlns:p14="http://schemas.microsoft.com/office/powerpoint/2010/main" val="1993971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37</a:t>
            </a:fld>
            <a:endParaRPr lang="en-US"/>
          </a:p>
        </p:txBody>
      </p:sp>
    </p:spTree>
    <p:extLst>
      <p:ext uri="{BB962C8B-B14F-4D97-AF65-F5344CB8AC3E}">
        <p14:creationId xmlns:p14="http://schemas.microsoft.com/office/powerpoint/2010/main" val="22598125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38</a:t>
            </a:fld>
            <a:endParaRPr lang="en-US"/>
          </a:p>
        </p:txBody>
      </p:sp>
    </p:spTree>
    <p:extLst>
      <p:ext uri="{BB962C8B-B14F-4D97-AF65-F5344CB8AC3E}">
        <p14:creationId xmlns:p14="http://schemas.microsoft.com/office/powerpoint/2010/main" val="9304287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39</a:t>
            </a:fld>
            <a:endParaRPr lang="en-US"/>
          </a:p>
        </p:txBody>
      </p:sp>
    </p:spTree>
    <p:extLst>
      <p:ext uri="{BB962C8B-B14F-4D97-AF65-F5344CB8AC3E}">
        <p14:creationId xmlns:p14="http://schemas.microsoft.com/office/powerpoint/2010/main" val="4016381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40</a:t>
            </a:fld>
            <a:endParaRPr lang="en-US"/>
          </a:p>
        </p:txBody>
      </p:sp>
    </p:spTree>
    <p:extLst>
      <p:ext uri="{BB962C8B-B14F-4D97-AF65-F5344CB8AC3E}">
        <p14:creationId xmlns:p14="http://schemas.microsoft.com/office/powerpoint/2010/main" val="3355356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5</a:t>
            </a:fld>
            <a:endParaRPr lang="en-US"/>
          </a:p>
        </p:txBody>
      </p:sp>
    </p:spTree>
    <p:extLst>
      <p:ext uri="{BB962C8B-B14F-4D97-AF65-F5344CB8AC3E}">
        <p14:creationId xmlns:p14="http://schemas.microsoft.com/office/powerpoint/2010/main" val="204317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41</a:t>
            </a:fld>
            <a:endParaRPr lang="en-US"/>
          </a:p>
        </p:txBody>
      </p:sp>
    </p:spTree>
    <p:extLst>
      <p:ext uri="{BB962C8B-B14F-4D97-AF65-F5344CB8AC3E}">
        <p14:creationId xmlns:p14="http://schemas.microsoft.com/office/powerpoint/2010/main" val="2899159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42</a:t>
            </a:fld>
            <a:endParaRPr lang="en-US"/>
          </a:p>
        </p:txBody>
      </p:sp>
    </p:spTree>
    <p:extLst>
      <p:ext uri="{BB962C8B-B14F-4D97-AF65-F5344CB8AC3E}">
        <p14:creationId xmlns:p14="http://schemas.microsoft.com/office/powerpoint/2010/main" val="3357250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43</a:t>
            </a:fld>
            <a:endParaRPr lang="en-US"/>
          </a:p>
        </p:txBody>
      </p:sp>
    </p:spTree>
    <p:extLst>
      <p:ext uri="{BB962C8B-B14F-4D97-AF65-F5344CB8AC3E}">
        <p14:creationId xmlns:p14="http://schemas.microsoft.com/office/powerpoint/2010/main" val="15824806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44</a:t>
            </a:fld>
            <a:endParaRPr lang="en-US"/>
          </a:p>
        </p:txBody>
      </p:sp>
    </p:spTree>
    <p:extLst>
      <p:ext uri="{BB962C8B-B14F-4D97-AF65-F5344CB8AC3E}">
        <p14:creationId xmlns:p14="http://schemas.microsoft.com/office/powerpoint/2010/main" val="22520023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45</a:t>
            </a:fld>
            <a:endParaRPr lang="en-US"/>
          </a:p>
        </p:txBody>
      </p:sp>
    </p:spTree>
    <p:extLst>
      <p:ext uri="{BB962C8B-B14F-4D97-AF65-F5344CB8AC3E}">
        <p14:creationId xmlns:p14="http://schemas.microsoft.com/office/powerpoint/2010/main" val="1736207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46</a:t>
            </a:fld>
            <a:endParaRPr lang="en-US"/>
          </a:p>
        </p:txBody>
      </p:sp>
    </p:spTree>
    <p:extLst>
      <p:ext uri="{BB962C8B-B14F-4D97-AF65-F5344CB8AC3E}">
        <p14:creationId xmlns:p14="http://schemas.microsoft.com/office/powerpoint/2010/main" val="1244240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47</a:t>
            </a:fld>
            <a:endParaRPr lang="en-US"/>
          </a:p>
        </p:txBody>
      </p:sp>
    </p:spTree>
    <p:extLst>
      <p:ext uri="{BB962C8B-B14F-4D97-AF65-F5344CB8AC3E}">
        <p14:creationId xmlns:p14="http://schemas.microsoft.com/office/powerpoint/2010/main" val="27703768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48</a:t>
            </a:fld>
            <a:endParaRPr lang="en-US"/>
          </a:p>
        </p:txBody>
      </p:sp>
    </p:spTree>
    <p:extLst>
      <p:ext uri="{BB962C8B-B14F-4D97-AF65-F5344CB8AC3E}">
        <p14:creationId xmlns:p14="http://schemas.microsoft.com/office/powerpoint/2010/main" val="41758273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49</a:t>
            </a:fld>
            <a:endParaRPr lang="en-US"/>
          </a:p>
        </p:txBody>
      </p:sp>
    </p:spTree>
    <p:extLst>
      <p:ext uri="{BB962C8B-B14F-4D97-AF65-F5344CB8AC3E}">
        <p14:creationId xmlns:p14="http://schemas.microsoft.com/office/powerpoint/2010/main" val="24878838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50</a:t>
            </a:fld>
            <a:endParaRPr lang="en-US"/>
          </a:p>
        </p:txBody>
      </p:sp>
    </p:spTree>
    <p:extLst>
      <p:ext uri="{BB962C8B-B14F-4D97-AF65-F5344CB8AC3E}">
        <p14:creationId xmlns:p14="http://schemas.microsoft.com/office/powerpoint/2010/main" val="1512777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6</a:t>
            </a:fld>
            <a:endParaRPr lang="en-US"/>
          </a:p>
        </p:txBody>
      </p:sp>
    </p:spTree>
    <p:extLst>
      <p:ext uri="{BB962C8B-B14F-4D97-AF65-F5344CB8AC3E}">
        <p14:creationId xmlns:p14="http://schemas.microsoft.com/office/powerpoint/2010/main" val="15021735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51</a:t>
            </a:fld>
            <a:endParaRPr lang="en-US"/>
          </a:p>
        </p:txBody>
      </p:sp>
    </p:spTree>
    <p:extLst>
      <p:ext uri="{BB962C8B-B14F-4D97-AF65-F5344CB8AC3E}">
        <p14:creationId xmlns:p14="http://schemas.microsoft.com/office/powerpoint/2010/main" val="11883190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52</a:t>
            </a:fld>
            <a:endParaRPr lang="en-US"/>
          </a:p>
        </p:txBody>
      </p:sp>
    </p:spTree>
    <p:extLst>
      <p:ext uri="{BB962C8B-B14F-4D97-AF65-F5344CB8AC3E}">
        <p14:creationId xmlns:p14="http://schemas.microsoft.com/office/powerpoint/2010/main" val="25718914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53</a:t>
            </a:fld>
            <a:endParaRPr lang="en-US"/>
          </a:p>
        </p:txBody>
      </p:sp>
    </p:spTree>
    <p:extLst>
      <p:ext uri="{BB962C8B-B14F-4D97-AF65-F5344CB8AC3E}">
        <p14:creationId xmlns:p14="http://schemas.microsoft.com/office/powerpoint/2010/main" val="3482964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54</a:t>
            </a:fld>
            <a:endParaRPr lang="en-US"/>
          </a:p>
        </p:txBody>
      </p:sp>
    </p:spTree>
    <p:extLst>
      <p:ext uri="{BB962C8B-B14F-4D97-AF65-F5344CB8AC3E}">
        <p14:creationId xmlns:p14="http://schemas.microsoft.com/office/powerpoint/2010/main" val="5277225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55</a:t>
            </a:fld>
            <a:endParaRPr lang="en-US"/>
          </a:p>
        </p:txBody>
      </p:sp>
    </p:spTree>
    <p:extLst>
      <p:ext uri="{BB962C8B-B14F-4D97-AF65-F5344CB8AC3E}">
        <p14:creationId xmlns:p14="http://schemas.microsoft.com/office/powerpoint/2010/main" val="38961463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56</a:t>
            </a:fld>
            <a:endParaRPr lang="en-US"/>
          </a:p>
        </p:txBody>
      </p:sp>
    </p:spTree>
    <p:extLst>
      <p:ext uri="{BB962C8B-B14F-4D97-AF65-F5344CB8AC3E}">
        <p14:creationId xmlns:p14="http://schemas.microsoft.com/office/powerpoint/2010/main" val="1514978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57</a:t>
            </a:fld>
            <a:endParaRPr lang="en-US"/>
          </a:p>
        </p:txBody>
      </p:sp>
    </p:spTree>
    <p:extLst>
      <p:ext uri="{BB962C8B-B14F-4D97-AF65-F5344CB8AC3E}">
        <p14:creationId xmlns:p14="http://schemas.microsoft.com/office/powerpoint/2010/main" val="4013885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58</a:t>
            </a:fld>
            <a:endParaRPr lang="en-US"/>
          </a:p>
        </p:txBody>
      </p:sp>
    </p:spTree>
    <p:extLst>
      <p:ext uri="{BB962C8B-B14F-4D97-AF65-F5344CB8AC3E}">
        <p14:creationId xmlns:p14="http://schemas.microsoft.com/office/powerpoint/2010/main" val="17716909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59</a:t>
            </a:fld>
            <a:endParaRPr lang="en-US"/>
          </a:p>
        </p:txBody>
      </p:sp>
    </p:spTree>
    <p:extLst>
      <p:ext uri="{BB962C8B-B14F-4D97-AF65-F5344CB8AC3E}">
        <p14:creationId xmlns:p14="http://schemas.microsoft.com/office/powerpoint/2010/main" val="27987084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60</a:t>
            </a:fld>
            <a:endParaRPr lang="en-US"/>
          </a:p>
        </p:txBody>
      </p:sp>
    </p:spTree>
    <p:extLst>
      <p:ext uri="{BB962C8B-B14F-4D97-AF65-F5344CB8AC3E}">
        <p14:creationId xmlns:p14="http://schemas.microsoft.com/office/powerpoint/2010/main" val="1451153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7</a:t>
            </a:fld>
            <a:endParaRPr lang="en-US"/>
          </a:p>
        </p:txBody>
      </p:sp>
    </p:spTree>
    <p:extLst>
      <p:ext uri="{BB962C8B-B14F-4D97-AF65-F5344CB8AC3E}">
        <p14:creationId xmlns:p14="http://schemas.microsoft.com/office/powerpoint/2010/main" val="8830388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61</a:t>
            </a:fld>
            <a:endParaRPr lang="en-US"/>
          </a:p>
        </p:txBody>
      </p:sp>
    </p:spTree>
    <p:extLst>
      <p:ext uri="{BB962C8B-B14F-4D97-AF65-F5344CB8AC3E}">
        <p14:creationId xmlns:p14="http://schemas.microsoft.com/office/powerpoint/2010/main" val="27879224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62</a:t>
            </a:fld>
            <a:endParaRPr lang="en-US"/>
          </a:p>
        </p:txBody>
      </p:sp>
    </p:spTree>
    <p:extLst>
      <p:ext uri="{BB962C8B-B14F-4D97-AF65-F5344CB8AC3E}">
        <p14:creationId xmlns:p14="http://schemas.microsoft.com/office/powerpoint/2010/main" val="11121734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63</a:t>
            </a:fld>
            <a:endParaRPr lang="en-US"/>
          </a:p>
        </p:txBody>
      </p:sp>
    </p:spTree>
    <p:extLst>
      <p:ext uri="{BB962C8B-B14F-4D97-AF65-F5344CB8AC3E}">
        <p14:creationId xmlns:p14="http://schemas.microsoft.com/office/powerpoint/2010/main" val="14169568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64</a:t>
            </a:fld>
            <a:endParaRPr lang="en-US"/>
          </a:p>
        </p:txBody>
      </p:sp>
    </p:spTree>
    <p:extLst>
      <p:ext uri="{BB962C8B-B14F-4D97-AF65-F5344CB8AC3E}">
        <p14:creationId xmlns:p14="http://schemas.microsoft.com/office/powerpoint/2010/main" val="12617401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65</a:t>
            </a:fld>
            <a:endParaRPr lang="en-US"/>
          </a:p>
        </p:txBody>
      </p:sp>
    </p:spTree>
    <p:extLst>
      <p:ext uri="{BB962C8B-B14F-4D97-AF65-F5344CB8AC3E}">
        <p14:creationId xmlns:p14="http://schemas.microsoft.com/office/powerpoint/2010/main" val="5764360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66</a:t>
            </a:fld>
            <a:endParaRPr lang="en-US"/>
          </a:p>
        </p:txBody>
      </p:sp>
    </p:spTree>
    <p:extLst>
      <p:ext uri="{BB962C8B-B14F-4D97-AF65-F5344CB8AC3E}">
        <p14:creationId xmlns:p14="http://schemas.microsoft.com/office/powerpoint/2010/main" val="7821044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67</a:t>
            </a:fld>
            <a:endParaRPr lang="en-US"/>
          </a:p>
        </p:txBody>
      </p:sp>
    </p:spTree>
    <p:extLst>
      <p:ext uri="{BB962C8B-B14F-4D97-AF65-F5344CB8AC3E}">
        <p14:creationId xmlns:p14="http://schemas.microsoft.com/office/powerpoint/2010/main" val="31535478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68</a:t>
            </a:fld>
            <a:endParaRPr lang="en-US"/>
          </a:p>
        </p:txBody>
      </p:sp>
    </p:spTree>
    <p:extLst>
      <p:ext uri="{BB962C8B-B14F-4D97-AF65-F5344CB8AC3E}">
        <p14:creationId xmlns:p14="http://schemas.microsoft.com/office/powerpoint/2010/main" val="41689679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69</a:t>
            </a:fld>
            <a:endParaRPr lang="en-US"/>
          </a:p>
        </p:txBody>
      </p:sp>
    </p:spTree>
    <p:extLst>
      <p:ext uri="{BB962C8B-B14F-4D97-AF65-F5344CB8AC3E}">
        <p14:creationId xmlns:p14="http://schemas.microsoft.com/office/powerpoint/2010/main" val="7002504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E8C907A-FB98-4F6E-A5A3-06A874873C00}" type="slidenum">
              <a:rPr lang="fa-IR" altLang="en-US">
                <a:latin typeface="Calibri" panose="020F0502020204030204" pitchFamily="34" charset="0"/>
              </a:rPr>
              <a:pPr eaLnBrk="1" hangingPunct="1"/>
              <a:t>70</a:t>
            </a:fld>
            <a:endParaRPr lang="fa-IR" altLang="en-US">
              <a:latin typeface="Calibri" panose="020F0502020204030204" pitchFamily="34"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42517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8</a:t>
            </a:fld>
            <a:endParaRPr lang="en-US"/>
          </a:p>
        </p:txBody>
      </p:sp>
    </p:spTree>
    <p:extLst>
      <p:ext uri="{BB962C8B-B14F-4D97-AF65-F5344CB8AC3E}">
        <p14:creationId xmlns:p14="http://schemas.microsoft.com/office/powerpoint/2010/main" val="43022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9</a:t>
            </a:fld>
            <a:endParaRPr lang="en-US"/>
          </a:p>
        </p:txBody>
      </p:sp>
    </p:spTree>
    <p:extLst>
      <p:ext uri="{BB962C8B-B14F-4D97-AF65-F5344CB8AC3E}">
        <p14:creationId xmlns:p14="http://schemas.microsoft.com/office/powerpoint/2010/main" val="1531284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10</a:t>
            </a:fld>
            <a:endParaRPr lang="en-US"/>
          </a:p>
        </p:txBody>
      </p:sp>
    </p:spTree>
    <p:extLst>
      <p:ext uri="{BB962C8B-B14F-4D97-AF65-F5344CB8AC3E}">
        <p14:creationId xmlns:p14="http://schemas.microsoft.com/office/powerpoint/2010/main" val="1976782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A7A018C-BD0F-4223-BA7E-5A0D7F5887AB}" type="datetime1">
              <a:rPr lang="en-US" smtClean="0"/>
              <a:t>12/17/2019</a:t>
            </a:fld>
            <a:endParaRPr lang="en-US" dirty="0"/>
          </a:p>
        </p:txBody>
      </p:sp>
      <p:sp>
        <p:nvSpPr>
          <p:cNvPr id="5" name="Footer Placeholder 4"/>
          <p:cNvSpPr>
            <a:spLocks noGrp="1"/>
          </p:cNvSpPr>
          <p:nvPr>
            <p:ph type="ftr" sz="quarter" idx="11"/>
          </p:nvPr>
        </p:nvSpPr>
        <p:spPr/>
        <p:txBody>
          <a:bodyPr/>
          <a:lstStyle/>
          <a:p>
            <a:r>
              <a:rPr lang="fa-IR" dirty="0" smtClean="0"/>
              <a:t>دانشکده علوم ورزشی دانشگاه بیرجند</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3385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4C2970-1EFE-48FB-9449-1809911D8E28}" type="datetime1">
              <a:rPr lang="en-US" smtClean="0"/>
              <a:t>12/17/2019</a:t>
            </a:fld>
            <a:endParaRPr lang="en-US" dirty="0"/>
          </a:p>
        </p:txBody>
      </p:sp>
      <p:sp>
        <p:nvSpPr>
          <p:cNvPr id="5" name="Footer Placeholder 4"/>
          <p:cNvSpPr>
            <a:spLocks noGrp="1"/>
          </p:cNvSpPr>
          <p:nvPr>
            <p:ph type="ftr" sz="quarter" idx="11"/>
          </p:nvPr>
        </p:nvSpPr>
        <p:spPr/>
        <p:txBody>
          <a:bodyPr/>
          <a:lstStyle/>
          <a:p>
            <a:r>
              <a:rPr lang="fa-IR" dirty="0" smtClean="0"/>
              <a:t>دانشکده علوم ورزشی دانشگاه بیرجند</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8340292"/>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4C2970-1EFE-48FB-9449-1809911D8E28}" type="datetime1">
              <a:rPr lang="en-US" smtClean="0"/>
              <a:t>12/17/2019</a:t>
            </a:fld>
            <a:endParaRPr lang="en-US" dirty="0"/>
          </a:p>
        </p:txBody>
      </p:sp>
      <p:sp>
        <p:nvSpPr>
          <p:cNvPr id="5" name="Footer Placeholder 4"/>
          <p:cNvSpPr>
            <a:spLocks noGrp="1"/>
          </p:cNvSpPr>
          <p:nvPr>
            <p:ph type="ftr" sz="quarter" idx="11"/>
          </p:nvPr>
        </p:nvSpPr>
        <p:spPr/>
        <p:txBody>
          <a:bodyPr/>
          <a:lstStyle/>
          <a:p>
            <a:r>
              <a:rPr lang="fa-IR" dirty="0" smtClean="0"/>
              <a:t>دانشکده علوم ورزشی دانشگاه بیرجند</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4019019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4C2970-1EFE-48FB-9449-1809911D8E28}" type="datetime1">
              <a:rPr lang="en-US" smtClean="0"/>
              <a:t>12/17/2019</a:t>
            </a:fld>
            <a:endParaRPr lang="en-US" dirty="0"/>
          </a:p>
        </p:txBody>
      </p:sp>
      <p:sp>
        <p:nvSpPr>
          <p:cNvPr id="5" name="Footer Placeholder 4"/>
          <p:cNvSpPr>
            <a:spLocks noGrp="1"/>
          </p:cNvSpPr>
          <p:nvPr>
            <p:ph type="ftr" sz="quarter" idx="11"/>
          </p:nvPr>
        </p:nvSpPr>
        <p:spPr/>
        <p:txBody>
          <a:bodyPr/>
          <a:lstStyle/>
          <a:p>
            <a:r>
              <a:rPr lang="fa-IR" dirty="0" smtClean="0"/>
              <a:t>دانشکده علوم ورزشی دانشگاه بیرجند</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2536325"/>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4C2970-1EFE-48FB-9449-1809911D8E28}" type="datetime1">
              <a:rPr lang="en-US" smtClean="0"/>
              <a:t>12/17/2019</a:t>
            </a:fld>
            <a:endParaRPr lang="en-US" dirty="0"/>
          </a:p>
        </p:txBody>
      </p:sp>
      <p:sp>
        <p:nvSpPr>
          <p:cNvPr id="5" name="Footer Placeholder 4"/>
          <p:cNvSpPr>
            <a:spLocks noGrp="1"/>
          </p:cNvSpPr>
          <p:nvPr>
            <p:ph type="ftr" sz="quarter" idx="11"/>
          </p:nvPr>
        </p:nvSpPr>
        <p:spPr/>
        <p:txBody>
          <a:bodyPr/>
          <a:lstStyle/>
          <a:p>
            <a:r>
              <a:rPr lang="fa-IR" dirty="0" smtClean="0"/>
              <a:t>دانشکده علوم ورزشی دانشگاه بیرجند</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4254836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4C2970-1EFE-48FB-9449-1809911D8E28}" type="datetime1">
              <a:rPr lang="en-US" smtClean="0"/>
              <a:t>12/17/2019</a:t>
            </a:fld>
            <a:endParaRPr lang="en-US" dirty="0"/>
          </a:p>
        </p:txBody>
      </p:sp>
      <p:sp>
        <p:nvSpPr>
          <p:cNvPr id="5" name="Footer Placeholder 4"/>
          <p:cNvSpPr>
            <a:spLocks noGrp="1"/>
          </p:cNvSpPr>
          <p:nvPr>
            <p:ph type="ftr" sz="quarter" idx="11"/>
          </p:nvPr>
        </p:nvSpPr>
        <p:spPr/>
        <p:txBody>
          <a:bodyPr/>
          <a:lstStyle/>
          <a:p>
            <a:r>
              <a:rPr lang="fa-IR" dirty="0" smtClean="0"/>
              <a:t>دانشکده علوم ورزشی دانشگاه بیرجند</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9193521"/>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685C1C-0109-4726-A944-DD311B06E0B3}" type="datetime1">
              <a:rPr lang="en-US" smtClean="0"/>
              <a:t>12/17/2019</a:t>
            </a:fld>
            <a:endParaRPr lang="en-US" dirty="0"/>
          </a:p>
        </p:txBody>
      </p:sp>
      <p:sp>
        <p:nvSpPr>
          <p:cNvPr id="5" name="Footer Placeholder 4"/>
          <p:cNvSpPr>
            <a:spLocks noGrp="1"/>
          </p:cNvSpPr>
          <p:nvPr>
            <p:ph type="ftr" sz="quarter" idx="11"/>
          </p:nvPr>
        </p:nvSpPr>
        <p:spPr/>
        <p:txBody>
          <a:bodyPr/>
          <a:lstStyle/>
          <a:p>
            <a:r>
              <a:rPr lang="fa-IR" dirty="0" smtClean="0"/>
              <a:t>دانشکده علوم ورزشی دانشگاه بیرجند</a:t>
            </a:r>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737819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52CFC1-1F3F-40F6-83A6-658E57222201}" type="datetime1">
              <a:rPr lang="en-US" smtClean="0"/>
              <a:t>12/17/2019</a:t>
            </a:fld>
            <a:endParaRPr lang="en-US" dirty="0"/>
          </a:p>
        </p:txBody>
      </p:sp>
      <p:sp>
        <p:nvSpPr>
          <p:cNvPr id="5" name="Footer Placeholder 4"/>
          <p:cNvSpPr>
            <a:spLocks noGrp="1"/>
          </p:cNvSpPr>
          <p:nvPr>
            <p:ph type="ftr" sz="quarter" idx="11"/>
          </p:nvPr>
        </p:nvSpPr>
        <p:spPr/>
        <p:txBody>
          <a:bodyPr/>
          <a:lstStyle/>
          <a:p>
            <a:r>
              <a:rPr lang="fa-IR" dirty="0" smtClean="0"/>
              <a:t>دانشکده علوم ورزشی دانشگاه بیرجند</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41605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E875212-9D3D-466E-ADA8-8C62D251164A}" type="datetime1">
              <a:rPr lang="en-US" smtClean="0"/>
              <a:t>12/17/2019</a:t>
            </a:fld>
            <a:endParaRPr lang="en-US" dirty="0"/>
          </a:p>
        </p:txBody>
      </p:sp>
      <p:sp>
        <p:nvSpPr>
          <p:cNvPr id="5" name="Footer Placeholder 4"/>
          <p:cNvSpPr>
            <a:spLocks noGrp="1"/>
          </p:cNvSpPr>
          <p:nvPr>
            <p:ph type="ftr" sz="quarter" idx="11"/>
          </p:nvPr>
        </p:nvSpPr>
        <p:spPr/>
        <p:txBody>
          <a:bodyPr/>
          <a:lstStyle/>
          <a:p>
            <a:r>
              <a:rPr lang="fa-IR" dirty="0" smtClean="0"/>
              <a:t>دانشکده علوم ورزشی دانشگاه بیرجند</a:t>
            </a:r>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024211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83DF28-8E0E-48E5-9E4B-66E79DD5E07F}" type="datetime1">
              <a:rPr lang="en-US" smtClean="0"/>
              <a:t>12/17/2019</a:t>
            </a:fld>
            <a:endParaRPr lang="en-US" dirty="0"/>
          </a:p>
        </p:txBody>
      </p:sp>
      <p:sp>
        <p:nvSpPr>
          <p:cNvPr id="5" name="Footer Placeholder 4"/>
          <p:cNvSpPr>
            <a:spLocks noGrp="1"/>
          </p:cNvSpPr>
          <p:nvPr>
            <p:ph type="ftr" sz="quarter" idx="11"/>
          </p:nvPr>
        </p:nvSpPr>
        <p:spPr/>
        <p:txBody>
          <a:bodyPr/>
          <a:lstStyle/>
          <a:p>
            <a:r>
              <a:rPr lang="fa-IR" dirty="0" smtClean="0"/>
              <a:t>دانشکده علوم ورزشی دانشگاه بیرجند</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5882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AB07A1C-7713-49CC-9FAA-CC608820D36C}" type="datetime1">
              <a:rPr lang="en-US" smtClean="0"/>
              <a:t>12/17/2019</a:t>
            </a:fld>
            <a:endParaRPr lang="en-US" dirty="0"/>
          </a:p>
        </p:txBody>
      </p:sp>
      <p:sp>
        <p:nvSpPr>
          <p:cNvPr id="6" name="Footer Placeholder 5"/>
          <p:cNvSpPr>
            <a:spLocks noGrp="1"/>
          </p:cNvSpPr>
          <p:nvPr>
            <p:ph type="ftr" sz="quarter" idx="11"/>
          </p:nvPr>
        </p:nvSpPr>
        <p:spPr/>
        <p:txBody>
          <a:bodyPr/>
          <a:lstStyle/>
          <a:p>
            <a:r>
              <a:rPr lang="fa-IR" dirty="0" smtClean="0"/>
              <a:t>دانشکده علوم ورزشی دانشگاه بیرجند</a:t>
            </a:r>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295777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37794E1-B524-4049-BCD8-FEE913B79F87}" type="datetime1">
              <a:rPr lang="en-US" smtClean="0"/>
              <a:t>12/17/2019</a:t>
            </a:fld>
            <a:endParaRPr lang="en-US" dirty="0"/>
          </a:p>
        </p:txBody>
      </p:sp>
      <p:sp>
        <p:nvSpPr>
          <p:cNvPr id="8" name="Footer Placeholder 7"/>
          <p:cNvSpPr>
            <a:spLocks noGrp="1"/>
          </p:cNvSpPr>
          <p:nvPr>
            <p:ph type="ftr" sz="quarter" idx="11"/>
          </p:nvPr>
        </p:nvSpPr>
        <p:spPr/>
        <p:txBody>
          <a:bodyPr/>
          <a:lstStyle/>
          <a:p>
            <a:r>
              <a:rPr lang="fa-IR" dirty="0" smtClean="0"/>
              <a:t>دانشکده علوم ورزشی دانشگاه بیرجند</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9917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D78866D-4E5B-45D4-A17E-828A1F4EF44B}" type="datetime1">
              <a:rPr lang="en-US" smtClean="0"/>
              <a:t>12/17/2019</a:t>
            </a:fld>
            <a:endParaRPr lang="en-US" dirty="0"/>
          </a:p>
        </p:txBody>
      </p:sp>
      <p:sp>
        <p:nvSpPr>
          <p:cNvPr id="4" name="Footer Placeholder 3"/>
          <p:cNvSpPr>
            <a:spLocks noGrp="1"/>
          </p:cNvSpPr>
          <p:nvPr>
            <p:ph type="ftr" sz="quarter" idx="11"/>
          </p:nvPr>
        </p:nvSpPr>
        <p:spPr/>
        <p:txBody>
          <a:bodyPr/>
          <a:lstStyle/>
          <a:p>
            <a:r>
              <a:rPr lang="fa-IR" dirty="0" smtClean="0"/>
              <a:t>دانشکده علوم ورزشی دانشگاه بیرجند</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56431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AEF3BC-6CCB-4C5E-9012-565100C5E5FB}" type="datetime1">
              <a:rPr lang="en-US" smtClean="0"/>
              <a:t>12/17/2019</a:t>
            </a:fld>
            <a:endParaRPr lang="en-US" dirty="0"/>
          </a:p>
        </p:txBody>
      </p:sp>
      <p:sp>
        <p:nvSpPr>
          <p:cNvPr id="3" name="Footer Placeholder 2"/>
          <p:cNvSpPr>
            <a:spLocks noGrp="1"/>
          </p:cNvSpPr>
          <p:nvPr>
            <p:ph type="ftr" sz="quarter" idx="11"/>
          </p:nvPr>
        </p:nvSpPr>
        <p:spPr/>
        <p:txBody>
          <a:bodyPr/>
          <a:lstStyle/>
          <a:p>
            <a:r>
              <a:rPr lang="fa-IR" dirty="0" smtClean="0"/>
              <a:t>دانشکده علوم ورزشی دانشگاه بیرجند</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768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CFC362-7F8A-4D4B-B8D9-9CB1E94B4DE4}" type="datetime1">
              <a:rPr lang="en-US" smtClean="0"/>
              <a:t>12/17/2019</a:t>
            </a:fld>
            <a:endParaRPr lang="en-US" dirty="0"/>
          </a:p>
        </p:txBody>
      </p:sp>
      <p:sp>
        <p:nvSpPr>
          <p:cNvPr id="6" name="Footer Placeholder 5"/>
          <p:cNvSpPr>
            <a:spLocks noGrp="1"/>
          </p:cNvSpPr>
          <p:nvPr>
            <p:ph type="ftr" sz="quarter" idx="11"/>
          </p:nvPr>
        </p:nvSpPr>
        <p:spPr/>
        <p:txBody>
          <a:bodyPr/>
          <a:lstStyle/>
          <a:p>
            <a:r>
              <a:rPr lang="fa-IR" dirty="0" smtClean="0"/>
              <a:t>دانشکده علوم ورزشی دانشگاه بیرجند</a:t>
            </a:r>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245687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CCD395-9368-4E47-B3F4-ACBA6CB580FD}" type="datetime1">
              <a:rPr lang="en-US" smtClean="0"/>
              <a:t>12/17/2019</a:t>
            </a:fld>
            <a:endParaRPr lang="en-US" dirty="0"/>
          </a:p>
        </p:txBody>
      </p:sp>
      <p:sp>
        <p:nvSpPr>
          <p:cNvPr id="6" name="Footer Placeholder 5"/>
          <p:cNvSpPr>
            <a:spLocks noGrp="1"/>
          </p:cNvSpPr>
          <p:nvPr>
            <p:ph type="ftr" sz="quarter" idx="11"/>
          </p:nvPr>
        </p:nvSpPr>
        <p:spPr/>
        <p:txBody>
          <a:bodyPr/>
          <a:lstStyle/>
          <a:p>
            <a:r>
              <a:rPr lang="fa-IR" dirty="0" smtClean="0"/>
              <a:t>دانشکده علوم ورزشی دانشگاه بیرجند</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30713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otGrid">
          <a:fgClr>
            <a:schemeClr val="bg2"/>
          </a:fgClr>
          <a:bgClr>
            <a:schemeClr val="bg1"/>
          </a:bgClr>
        </a:pattFill>
        <a:effectLst/>
      </p:bgPr>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94C2970-1EFE-48FB-9449-1809911D8E28}" type="datetime1">
              <a:rPr lang="en-US" smtClean="0"/>
              <a:t>12/17/2019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a-IR" dirty="0" smtClean="0"/>
              <a:t>دانشکده علوم ورزشی دانشگاه بیرجند</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4443115"/>
      </p:ext>
    </p:extLst>
  </p:cSld>
  <p:clrMap bg1="dk1" tx1="lt1" bg2="dk2" tx2="lt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hyperlink" Target="http://www.humankinetics.com/products/all-products/Sport-Nutrition---2nd-Editio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4.jp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41.jpeg"/><Relationship Id="rId4" Type="http://schemas.openxmlformats.org/officeDocument/2006/relationships/hyperlink" Target="http://images.google.com/imgres?imgurl=http://www.kingswood.co.uk/_v6_/images/activity-swimming.jpg&amp;imgrefurl=http://javani20.blogfa.com/cat-46.aspx&amp;h=308&amp;w=400&amp;sz=37&amp;hl=en&amp;start=44&amp;tbnid=--Mi6DQBZ4GLiM:&amp;tbnh=95&amp;tbnw=124&amp;prev=/images?q=%D8%B4%D9%86%D8%A7%DB%8C+%DA%A9%D8%B1%D8%A7%D9%84+%D9%BE%D8%B4%D8%AA&amp;start=40&amp;gbv=2&amp;ndsp=20&amp;hl=en&amp;sa=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43.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44.jpg"/></Relationships>
</file>

<file path=ppt/slides/_rels/slide37.xml.rels><?xml version="1.0" encoding="UTF-8" standalone="yes"?>
<Relationships xmlns="http://schemas.openxmlformats.org/package/2006/relationships"><Relationship Id="rId8" Type="http://schemas.openxmlformats.org/officeDocument/2006/relationships/hyperlink" Target="http://www.ncbi.nlm.nih.gov/pubmed/?term=Hurley%20KS%5bAuthor%5d&amp;cauthor=true&amp;cauthor_uid=21804427" TargetMode="External"/><Relationship Id="rId3" Type="http://schemas.openxmlformats.org/officeDocument/2006/relationships/image" Target="../media/image1.png"/><Relationship Id="rId7" Type="http://schemas.openxmlformats.org/officeDocument/2006/relationships/hyperlink" Target="http://www.ncbi.nlm.nih.gov/pubmed/?term=LeCheminant%20JD%5bAuthor%5d&amp;cauthor=true&amp;cauthor_uid=21804427"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hyperlink" Target="http://www.ncbi.nlm.nih.gov/pubmed/?term=Smith%20JD%5bAuthor%5d&amp;cauthor=true&amp;cauthor_uid=21804427" TargetMode="External"/><Relationship Id="rId5" Type="http://schemas.openxmlformats.org/officeDocument/2006/relationships/hyperlink" Target="http://www.ncbi.nlm.nih.gov/pubmed/?term=Vispute%20SS%5bAuthor%5d&amp;cauthor=true&amp;cauthor_uid=21804427" TargetMode="External"/><Relationship Id="rId4" Type="http://schemas.openxmlformats.org/officeDocument/2006/relationships/hyperlink" Target="http://www.ncbi.nlm.nih.gov/pubmed/21804427" TargetMode="External"/><Relationship Id="rId9"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45.jp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chart" Target="../charts/chart2.xml"/><Relationship Id="rId4" Type="http://schemas.openxmlformats.org/officeDocument/2006/relationships/chart" Target="../charts/char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51.jp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63.png"/><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4.jp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5.jpe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67.jpg"/><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70.jp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70.jp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2.gif"/><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2.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0793BBB-A7DF-45C1-B128-109E54840AC0}" type="slidenum">
              <a:rPr lang="fa-IR" altLang="en-US">
                <a:solidFill>
                  <a:srgbClr val="045C75"/>
                </a:solidFill>
              </a:rPr>
              <a:pPr eaLnBrk="1" hangingPunct="1"/>
              <a:t>1</a:t>
            </a:fld>
            <a:endParaRPr lang="fa-IR" altLang="en-US">
              <a:solidFill>
                <a:srgbClr val="045C75"/>
              </a:solidFill>
            </a:endParaRPr>
          </a:p>
        </p:txBody>
      </p:sp>
      <p:sp>
        <p:nvSpPr>
          <p:cNvPr id="5" name="Slide Number Placeholder 3"/>
          <p:cNvSpPr txBox="1">
            <a:spLocks/>
          </p:cNvSpPr>
          <p:nvPr/>
        </p:nvSpPr>
        <p:spPr>
          <a:xfrm>
            <a:off x="10387436"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1</a:t>
            </a:r>
            <a:endParaRPr lang="en-US" sz="2800" dirty="0">
              <a:solidFill>
                <a:schemeClr val="tx1"/>
              </a:solidFill>
              <a:latin typeface="Arial Black" panose="020B0A04020102020204" pitchFamily="34" charset="0"/>
              <a:cs typeface="B Titr" panose="00000700000000000000" pitchFamily="2" charset="-78"/>
            </a:endParaRPr>
          </a:p>
        </p:txBody>
      </p:sp>
      <p:sp>
        <p:nvSpPr>
          <p:cNvPr id="6"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7" name="Picture 6"/>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761999"/>
            <a:ext cx="8534400" cy="5279363"/>
          </a:xfrm>
          <a:prstGeom prst="rect">
            <a:avLst/>
          </a:prstGeom>
        </p:spPr>
      </p:pic>
      <p:pic>
        <p:nvPicPr>
          <p:cNvPr id="8" name="Picture 7"/>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04606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endParaRPr lang="fa-IR" sz="2400" b="1" dirty="0">
              <a:solidFill>
                <a:schemeClr val="bg1"/>
              </a:solidFill>
              <a:latin typeface="Arial Black" panose="020B0A04020102020204" pitchFamily="34" charset="0"/>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10</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smtClean="0">
                <a:solidFill>
                  <a:schemeClr val="accent3">
                    <a:lumMod val="40000"/>
                    <a:lumOff val="60000"/>
                  </a:schemeClr>
                </a:solidFill>
                <a:latin typeface="Arial Black" panose="020B0A04020102020204" pitchFamily="34" charset="0"/>
                <a:cs typeface="B Titr" panose="00000700000000000000" pitchFamily="2" charset="-78"/>
              </a:rPr>
              <a:t>ترکیب بدن</a:t>
            </a:r>
            <a:endParaRPr lang="fa-IR" sz="3600" b="1" dirty="0">
              <a:solidFill>
                <a:schemeClr val="accent3">
                  <a:lumMod val="40000"/>
                  <a:lumOff val="60000"/>
                </a:schemeClr>
              </a:solidFill>
              <a:latin typeface="Arial Black" panose="020B0A04020102020204" pitchFamily="34" charset="0"/>
              <a:cs typeface="B Titr" panose="00000700000000000000" pitchFamily="2" charset="-78"/>
            </a:endParaRPr>
          </a:p>
        </p:txBody>
      </p:sp>
      <p:pic>
        <p:nvPicPr>
          <p:cNvPr id="12" name="Picture 4" descr="http://www.diabetespreventioninstitute.com/wp-content/uploads/2015/05/body-composi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01" y="1193369"/>
            <a:ext cx="4312288" cy="56255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i.pinimg.com/originals/95/1c/a0/951ca0b7db98df4632d30e19febeac6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7355" y="1212980"/>
            <a:ext cx="4739836" cy="56059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87178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latin typeface="Arial Black" panose="020B0A04020102020204" pitchFamily="34" charset="0"/>
                <a:cs typeface="B Titr" panose="00000700000000000000" pitchFamily="2" charset="-78"/>
              </a:rPr>
              <a:t/>
            </a:r>
            <a:br>
              <a:rPr lang="fa-IR" sz="2400" b="1" dirty="0" smtClean="0">
                <a:solidFill>
                  <a:schemeClr val="bg1"/>
                </a:solidFill>
                <a:latin typeface="Arial Black" panose="020B0A04020102020204" pitchFamily="34" charset="0"/>
                <a:cs typeface="B Titr" panose="00000700000000000000" pitchFamily="2" charset="-78"/>
              </a:rPr>
            </a:br>
            <a:endParaRPr lang="fa-IR" sz="2400" b="1" dirty="0">
              <a:solidFill>
                <a:schemeClr val="bg1"/>
              </a:solidFill>
              <a:latin typeface="Arial Black" panose="020B0A04020102020204" pitchFamily="34" charset="0"/>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11</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31200" y="6637"/>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smtClean="0">
                <a:solidFill>
                  <a:schemeClr val="accent3">
                    <a:lumMod val="40000"/>
                    <a:lumOff val="60000"/>
                  </a:schemeClr>
                </a:solidFill>
                <a:latin typeface="Arial Black" panose="020B0A04020102020204" pitchFamily="34" charset="0"/>
                <a:cs typeface="B Titr" panose="00000700000000000000" pitchFamily="2" charset="-78"/>
              </a:rPr>
              <a:t>طبقه بندی مبتنی بر درصد چربی</a:t>
            </a:r>
            <a:endParaRPr lang="fa-IR" sz="3600" b="1" dirty="0">
              <a:solidFill>
                <a:schemeClr val="accent3">
                  <a:lumMod val="40000"/>
                  <a:lumOff val="60000"/>
                </a:schemeClr>
              </a:solidFill>
              <a:latin typeface="Arial Black" panose="020B0A04020102020204" pitchFamily="34" charset="0"/>
              <a:cs typeface="B Titr" panose="00000700000000000000" pitchFamily="2" charset="-78"/>
            </a:endParaRPr>
          </a:p>
        </p:txBody>
      </p:sp>
      <p:sp>
        <p:nvSpPr>
          <p:cNvPr id="12" name="Title 1"/>
          <p:cNvSpPr txBox="1">
            <a:spLocks/>
          </p:cNvSpPr>
          <p:nvPr/>
        </p:nvSpPr>
        <p:spPr>
          <a:xfrm>
            <a:off x="73100" y="1168226"/>
            <a:ext cx="909318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3200" b="0" i="0" u="none" strike="noStrike" kern="1200" cap="none" spc="0" normalizeH="0" baseline="0" noProof="0" dirty="0" smtClean="0">
                <a:ln>
                  <a:noFill/>
                </a:ln>
                <a:solidFill>
                  <a:srgbClr val="000000"/>
                </a:solidFill>
                <a:effectLst/>
                <a:uLnTx/>
                <a:uFillTx/>
                <a:latin typeface="Arial Black" panose="020B0A04020102020204" pitchFamily="34" charset="0"/>
                <a:cs typeface="Arial" panose="020B0604020202020204" pitchFamily="34" charset="0"/>
              </a:rPr>
              <a:t>Body fat percentages for males and females and their classification</a:t>
            </a:r>
            <a:endParaRPr kumimoji="0" lang="en-US" sz="3200" b="0" i="0" u="none" strike="noStrike" kern="1200" cap="none" spc="0" normalizeH="0" baseline="0" noProof="0" dirty="0">
              <a:ln>
                <a:noFill/>
              </a:ln>
              <a:solidFill>
                <a:sysClr val="windowText" lastClr="000000"/>
              </a:solidFill>
              <a:effectLst/>
              <a:uLnTx/>
              <a:uFillTx/>
              <a:latin typeface="Arial Black" panose="020B0A04020102020204" pitchFamily="34" charset="0"/>
            </a:endParaRPr>
          </a:p>
        </p:txBody>
      </p:sp>
      <p:graphicFrame>
        <p:nvGraphicFramePr>
          <p:cNvPr id="13" name="Content Placeholder 3"/>
          <p:cNvGraphicFramePr>
            <a:graphicFrameLocks/>
          </p:cNvGraphicFramePr>
          <p:nvPr>
            <p:extLst>
              <p:ext uri="{D42A27DB-BD31-4B8C-83A1-F6EECF244321}">
                <p14:modId xmlns:p14="http://schemas.microsoft.com/office/powerpoint/2010/main" val="3931099716"/>
              </p:ext>
            </p:extLst>
          </p:nvPr>
        </p:nvGraphicFramePr>
        <p:xfrm>
          <a:off x="195944" y="2507672"/>
          <a:ext cx="8871856" cy="2560320"/>
        </p:xfrm>
        <a:graphic>
          <a:graphicData uri="http://schemas.openxmlformats.org/drawingml/2006/table">
            <a:tbl>
              <a:tblPr/>
              <a:tblGrid>
                <a:gridCol w="2674468">
                  <a:extLst>
                    <a:ext uri="{9D8B030D-6E8A-4147-A177-3AD203B41FA5}">
                      <a16:colId xmlns="" xmlns:a16="http://schemas.microsoft.com/office/drawing/2014/main" val="3890495216"/>
                    </a:ext>
                  </a:extLst>
                </a:gridCol>
                <a:gridCol w="2656024">
                  <a:extLst>
                    <a:ext uri="{9D8B030D-6E8A-4147-A177-3AD203B41FA5}">
                      <a16:colId xmlns="" xmlns:a16="http://schemas.microsoft.com/office/drawing/2014/main" val="273398980"/>
                    </a:ext>
                  </a:extLst>
                </a:gridCol>
                <a:gridCol w="3541364">
                  <a:extLst>
                    <a:ext uri="{9D8B030D-6E8A-4147-A177-3AD203B41FA5}">
                      <a16:colId xmlns="" xmlns:a16="http://schemas.microsoft.com/office/drawing/2014/main" val="4038293459"/>
                    </a:ext>
                  </a:extLst>
                </a:gridCol>
              </a:tblGrid>
              <a:tr h="411497">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2800" b="1" dirty="0">
                          <a:solidFill>
                            <a:srgbClr val="0000CC"/>
                          </a:solidFill>
                          <a:effectLst/>
                          <a:latin typeface="Arial" panose="020B0604020202020204" pitchFamily="34" charset="0"/>
                        </a:rPr>
                        <a:t>Males</a:t>
                      </a:r>
                      <a:endParaRPr lang="en-US" sz="2800" dirty="0">
                        <a:solidFill>
                          <a:srgbClr val="0000CC"/>
                        </a:solidFill>
                        <a:effectLst/>
                        <a:latin typeface="Arial" panose="020B0604020202020204" pitchFamily="34"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2800" b="1">
                          <a:solidFill>
                            <a:srgbClr val="0000CC"/>
                          </a:solidFill>
                          <a:effectLst/>
                          <a:latin typeface="Arial" panose="020B0604020202020204" pitchFamily="34" charset="0"/>
                        </a:rPr>
                        <a:t>Females</a:t>
                      </a:r>
                      <a:endParaRPr lang="en-US" sz="2800">
                        <a:solidFill>
                          <a:srgbClr val="0000CC"/>
                        </a:solidFill>
                        <a:effectLst/>
                        <a:latin typeface="Arial" panose="020B0604020202020204" pitchFamily="34"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2800" b="1">
                          <a:solidFill>
                            <a:srgbClr val="0000CC"/>
                          </a:solidFill>
                          <a:effectLst/>
                          <a:latin typeface="Arial" panose="020B0604020202020204" pitchFamily="34" charset="0"/>
                        </a:rPr>
                        <a:t>Rating</a:t>
                      </a:r>
                      <a:endParaRPr lang="en-US" sz="2800">
                        <a:solidFill>
                          <a:srgbClr val="0000CC"/>
                        </a:solidFill>
                        <a:effectLst/>
                        <a:latin typeface="Arial" panose="020B0604020202020204" pitchFamily="34"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2885710088"/>
                  </a:ext>
                </a:extLst>
              </a:tr>
              <a:tr h="411497">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2800">
                          <a:solidFill>
                            <a:srgbClr val="0000CC"/>
                          </a:solidFill>
                          <a:effectLst/>
                          <a:latin typeface="Arial" panose="020B0604020202020204" pitchFamily="34" charset="0"/>
                        </a:rPr>
                        <a:t>5-10</a:t>
                      </a:r>
                    </a:p>
                  </a:txBody>
                  <a:tcPr marL="0" marR="0"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2800">
                          <a:solidFill>
                            <a:srgbClr val="0000CC"/>
                          </a:solidFill>
                          <a:effectLst/>
                          <a:latin typeface="Arial" panose="020B0604020202020204" pitchFamily="34" charset="0"/>
                        </a:rPr>
                        <a:t>8-15</a:t>
                      </a:r>
                    </a:p>
                  </a:txBody>
                  <a:tcPr marL="0" marR="0"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2800">
                          <a:solidFill>
                            <a:srgbClr val="0000CC"/>
                          </a:solidFill>
                          <a:effectLst/>
                          <a:latin typeface="Arial" panose="020B0604020202020204" pitchFamily="34" charset="0"/>
                        </a:rPr>
                        <a:t>Athletic</a:t>
                      </a:r>
                    </a:p>
                  </a:txBody>
                  <a:tcPr marL="0" marR="0" marT="0" marB="0">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3689529310"/>
                  </a:ext>
                </a:extLst>
              </a:tr>
              <a:tr h="411497">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2800">
                          <a:solidFill>
                            <a:srgbClr val="0000CC"/>
                          </a:solidFill>
                          <a:effectLst/>
                          <a:latin typeface="Arial" panose="020B0604020202020204" pitchFamily="34" charset="0"/>
                        </a:rPr>
                        <a:t>11-14</a:t>
                      </a:r>
                    </a:p>
                  </a:txBody>
                  <a:tcPr marL="0" marR="0"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2800">
                          <a:solidFill>
                            <a:srgbClr val="0000CC"/>
                          </a:solidFill>
                          <a:effectLst/>
                          <a:latin typeface="Arial" panose="020B0604020202020204" pitchFamily="34" charset="0"/>
                        </a:rPr>
                        <a:t>16-23</a:t>
                      </a:r>
                    </a:p>
                  </a:txBody>
                  <a:tcPr marL="0" marR="0"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2800">
                          <a:solidFill>
                            <a:srgbClr val="0000CC"/>
                          </a:solidFill>
                          <a:effectLst/>
                          <a:latin typeface="Arial" panose="020B0604020202020204" pitchFamily="34" charset="0"/>
                        </a:rPr>
                        <a:t>Good</a:t>
                      </a:r>
                    </a:p>
                  </a:txBody>
                  <a:tcPr marL="0" marR="0" marT="0" marB="0">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547024499"/>
                  </a:ext>
                </a:extLst>
              </a:tr>
              <a:tr h="411497">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2800">
                          <a:solidFill>
                            <a:srgbClr val="0000CC"/>
                          </a:solidFill>
                          <a:effectLst/>
                          <a:latin typeface="Arial" panose="020B0604020202020204" pitchFamily="34" charset="0"/>
                        </a:rPr>
                        <a:t>15-20</a:t>
                      </a:r>
                    </a:p>
                  </a:txBody>
                  <a:tcPr marL="0" marR="0"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2800" dirty="0">
                          <a:solidFill>
                            <a:srgbClr val="0000CC"/>
                          </a:solidFill>
                          <a:effectLst/>
                          <a:latin typeface="Arial" panose="020B0604020202020204" pitchFamily="34" charset="0"/>
                        </a:rPr>
                        <a:t>24-30</a:t>
                      </a:r>
                    </a:p>
                  </a:txBody>
                  <a:tcPr marL="0" marR="0"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2800">
                          <a:solidFill>
                            <a:srgbClr val="0000CC"/>
                          </a:solidFill>
                          <a:effectLst/>
                          <a:latin typeface="Arial" panose="020B0604020202020204" pitchFamily="34" charset="0"/>
                        </a:rPr>
                        <a:t>Acceptable</a:t>
                      </a:r>
                    </a:p>
                  </a:txBody>
                  <a:tcPr marL="0" marR="0" marT="0" marB="0">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278844595"/>
                  </a:ext>
                </a:extLst>
              </a:tr>
              <a:tr h="411497">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2800">
                          <a:solidFill>
                            <a:srgbClr val="0000CC"/>
                          </a:solidFill>
                          <a:effectLst/>
                          <a:latin typeface="Arial" panose="020B0604020202020204" pitchFamily="34" charset="0"/>
                        </a:rPr>
                        <a:t>21-24</a:t>
                      </a:r>
                    </a:p>
                  </a:txBody>
                  <a:tcPr marL="0" marR="0"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2800">
                          <a:solidFill>
                            <a:srgbClr val="0000CC"/>
                          </a:solidFill>
                          <a:effectLst/>
                          <a:latin typeface="Arial" panose="020B0604020202020204" pitchFamily="34" charset="0"/>
                        </a:rPr>
                        <a:t>31-36</a:t>
                      </a:r>
                    </a:p>
                  </a:txBody>
                  <a:tcPr marL="0" marR="0"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2800">
                          <a:solidFill>
                            <a:srgbClr val="0000CC"/>
                          </a:solidFill>
                          <a:effectLst/>
                          <a:latin typeface="Arial" panose="020B0604020202020204" pitchFamily="34" charset="0"/>
                        </a:rPr>
                        <a:t>Overweight</a:t>
                      </a:r>
                    </a:p>
                  </a:txBody>
                  <a:tcPr marL="0" marR="0" marT="0" marB="0">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26872188"/>
                  </a:ext>
                </a:extLst>
              </a:tr>
              <a:tr h="411497">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2800">
                          <a:solidFill>
                            <a:srgbClr val="0000CC"/>
                          </a:solidFill>
                          <a:effectLst/>
                          <a:latin typeface="Arial" panose="020B0604020202020204" pitchFamily="34" charset="0"/>
                        </a:rPr>
                        <a:t>&gt;24</a:t>
                      </a:r>
                    </a:p>
                  </a:txBody>
                  <a:tcPr marL="0" marR="0"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2800">
                          <a:solidFill>
                            <a:srgbClr val="0000CC"/>
                          </a:solidFill>
                          <a:effectLst/>
                          <a:latin typeface="Arial" panose="020B0604020202020204" pitchFamily="34" charset="0"/>
                        </a:rPr>
                        <a:t>&gt;37</a:t>
                      </a:r>
                    </a:p>
                  </a:txBody>
                  <a:tcPr marL="0" marR="0"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2800" dirty="0">
                          <a:solidFill>
                            <a:srgbClr val="0000CC"/>
                          </a:solidFill>
                          <a:effectLst/>
                          <a:latin typeface="Arial" panose="020B0604020202020204" pitchFamily="34" charset="0"/>
                        </a:rPr>
                        <a:t>Obese</a:t>
                      </a:r>
                    </a:p>
                  </a:txBody>
                  <a:tcPr marL="0" marR="0" marT="0" marB="0">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331394203"/>
                  </a:ext>
                </a:extLst>
              </a:tr>
            </a:tbl>
          </a:graphicData>
        </a:graphic>
      </p:graphicFrame>
      <p:sp>
        <p:nvSpPr>
          <p:cNvPr id="15" name="Rectangle 1"/>
          <p:cNvSpPr>
            <a:spLocks noChangeArrowheads="1"/>
          </p:cNvSpPr>
          <p:nvPr/>
        </p:nvSpPr>
        <p:spPr bwMode="auto">
          <a:xfrm>
            <a:off x="195944" y="5378139"/>
            <a:ext cx="887185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1"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Please keep in mind that these are only rough estimates. The term athletic in this context refers to sports where low body fat is an advantage.</a:t>
            </a:r>
            <a:endParaRPr kumimoji="0" lang="en-US" altLang="en-US" sz="1600" b="0" i="0" u="none" strike="noStrike" kern="0" cap="none" spc="0" normalizeH="0" baseline="0" noProof="0" dirty="0" smtClean="0">
              <a:ln>
                <a:noFill/>
              </a:ln>
              <a:solidFill>
                <a:prstClr val="black"/>
              </a:solidFill>
              <a:effectLst/>
              <a:uLnTx/>
              <a:uFillTx/>
              <a:latin typeface="Arial" panose="020B060402020202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a:t>
            </a:r>
            <a:endParaRPr kumimoji="0" lang="en-US" altLang="en-US" sz="1600" b="0" i="0" u="none" strike="noStrike" kern="0" cap="none" spc="0" normalizeH="0" baseline="0" noProof="0" dirty="0" smtClean="0">
              <a:ln>
                <a:noFill/>
              </a:ln>
              <a:solidFill>
                <a:prstClr val="black"/>
              </a:solidFill>
              <a:effectLst/>
              <a:uLnTx/>
              <a:uFillTx/>
              <a:latin typeface="Arial" panose="020B0604020202020204" pitchFamily="34" charset="0"/>
            </a:endParaRPr>
          </a:p>
        </p:txBody>
      </p:sp>
      <p:sp>
        <p:nvSpPr>
          <p:cNvPr id="16" name="Rectangle 15"/>
          <p:cNvSpPr/>
          <p:nvPr/>
        </p:nvSpPr>
        <p:spPr>
          <a:xfrm>
            <a:off x="195945" y="6027576"/>
            <a:ext cx="8871855" cy="646331"/>
          </a:xfrm>
          <a:prstGeom prst="rect">
            <a:avLst/>
          </a:prstGeom>
        </p:spPr>
        <p:txBody>
          <a:bodyPr wrap="square">
            <a:spAutoFit/>
          </a:bodyPr>
          <a:lstStyle/>
          <a:p>
            <a:pPr defTabSz="914400"/>
            <a:r>
              <a:rPr lang="en-US" b="1" i="1" dirty="0">
                <a:solidFill>
                  <a:srgbClr val="1F6698"/>
                </a:solidFill>
                <a:latin typeface="Arial" panose="020B0604020202020204" pitchFamily="34" charset="0"/>
                <a:hlinkClick r:id="rId4"/>
              </a:rPr>
              <a:t>Sport Nutrition, Second Edition</a:t>
            </a:r>
            <a:r>
              <a:rPr lang="en-US" b="1" i="1" dirty="0">
                <a:solidFill>
                  <a:srgbClr val="000000"/>
                </a:solidFill>
                <a:latin typeface="Arial" panose="020B0604020202020204" pitchFamily="34" charset="0"/>
              </a:rPr>
              <a:t>, by Asker </a:t>
            </a:r>
            <a:r>
              <a:rPr lang="en-US" b="1" i="1" dirty="0" err="1">
                <a:solidFill>
                  <a:srgbClr val="000000"/>
                </a:solidFill>
                <a:latin typeface="Arial" panose="020B0604020202020204" pitchFamily="34" charset="0"/>
              </a:rPr>
              <a:t>Jeukendrup</a:t>
            </a:r>
            <a:r>
              <a:rPr lang="en-US" b="1" i="1" dirty="0">
                <a:solidFill>
                  <a:srgbClr val="000000"/>
                </a:solidFill>
                <a:latin typeface="Arial" panose="020B0604020202020204" pitchFamily="34" charset="0"/>
              </a:rPr>
              <a:t>, PhD, and Michael Gleeson, PhD.</a:t>
            </a:r>
            <a:endParaRPr lang="en-US" dirty="0">
              <a:solidFill>
                <a:prstClr val="black"/>
              </a:solidFill>
              <a:latin typeface="Calibri" panose="020F0502020204030204"/>
            </a:endParaRPr>
          </a:p>
        </p:txBody>
      </p:sp>
      <p:pic>
        <p:nvPicPr>
          <p:cNvPr id="17" name="Picture 16"/>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36241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latin typeface="Arial Black" panose="020B0A04020102020204" pitchFamily="34" charset="0"/>
                <a:cs typeface="B Titr" panose="00000700000000000000" pitchFamily="2" charset="-78"/>
              </a:rPr>
              <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*علل </a:t>
            </a:r>
            <a:r>
              <a:rPr lang="fa-IR" sz="2400" b="1" dirty="0">
                <a:solidFill>
                  <a:schemeClr val="bg1"/>
                </a:solidFill>
                <a:latin typeface="Arial Black" panose="020B0A04020102020204" pitchFamily="34" charset="0"/>
                <a:cs typeface="B Titr" panose="00000700000000000000" pitchFamily="2" charset="-78"/>
              </a:rPr>
              <a:t>ژنتیكی</a:t>
            </a:r>
            <a:br>
              <a:rPr lang="fa-IR" sz="2400" b="1" dirty="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*عوامل محیطی (سبک زندگی)</a:t>
            </a:r>
            <a:r>
              <a:rPr lang="fa-IR" sz="2400" b="1" dirty="0">
                <a:solidFill>
                  <a:schemeClr val="bg1"/>
                </a:solidFill>
                <a:latin typeface="Arial Black" panose="020B0A04020102020204" pitchFamily="34" charset="0"/>
                <a:cs typeface="B Titr" panose="00000700000000000000" pitchFamily="2" charset="-78"/>
              </a:rPr>
              <a:t/>
            </a:r>
            <a:br>
              <a:rPr lang="fa-IR" sz="2400" b="1" dirty="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*بیماری </a:t>
            </a:r>
            <a:r>
              <a:rPr lang="fa-IR" sz="2400" b="1" dirty="0">
                <a:solidFill>
                  <a:schemeClr val="bg1"/>
                </a:solidFill>
                <a:latin typeface="Arial Black" panose="020B0A04020102020204" pitchFamily="34" charset="0"/>
                <a:cs typeface="B Titr" panose="00000700000000000000" pitchFamily="2" charset="-78"/>
              </a:rPr>
              <a:t>ها</a:t>
            </a:r>
            <a:br>
              <a:rPr lang="fa-IR" sz="2400" b="1" dirty="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*داروها</a:t>
            </a:r>
            <a:r>
              <a:rPr lang="fa-IR" sz="2400" b="1" dirty="0">
                <a:solidFill>
                  <a:schemeClr val="bg1"/>
                </a:solidFill>
                <a:latin typeface="Arial Black" panose="020B0A04020102020204" pitchFamily="34" charset="0"/>
                <a:cs typeface="B Titr" panose="00000700000000000000" pitchFamily="2" charset="-78"/>
              </a:rPr>
              <a:t/>
            </a:r>
            <a:br>
              <a:rPr lang="fa-IR" sz="2400" b="1" dirty="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*اختلالات </a:t>
            </a:r>
            <a:r>
              <a:rPr lang="fa-IR" sz="2400" b="1" dirty="0">
                <a:solidFill>
                  <a:schemeClr val="bg1"/>
                </a:solidFill>
                <a:latin typeface="Arial Black" panose="020B0A04020102020204" pitchFamily="34" charset="0"/>
                <a:cs typeface="B Titr" panose="00000700000000000000" pitchFamily="2" charset="-78"/>
              </a:rPr>
              <a:t>عصبی و مشكلات روانی</a:t>
            </a: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12</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smtClean="0">
                <a:solidFill>
                  <a:schemeClr val="accent3">
                    <a:lumMod val="40000"/>
                    <a:lumOff val="60000"/>
                  </a:schemeClr>
                </a:solidFill>
                <a:cs typeface="B Titr" panose="00000700000000000000" pitchFamily="2" charset="-78"/>
              </a:rPr>
              <a:t>علل </a:t>
            </a:r>
            <a:r>
              <a:rPr lang="fa-IR" sz="3600" dirty="0">
                <a:solidFill>
                  <a:schemeClr val="accent3">
                    <a:lumMod val="40000"/>
                    <a:lumOff val="60000"/>
                  </a:schemeClr>
                </a:solidFill>
                <a:cs typeface="B Titr" panose="00000700000000000000" pitchFamily="2" charset="-78"/>
              </a:rPr>
              <a:t>چاقی</a:t>
            </a:r>
            <a:endParaRPr lang="fa-IR" sz="3600" b="1" dirty="0">
              <a:solidFill>
                <a:schemeClr val="accent3">
                  <a:lumMod val="40000"/>
                  <a:lumOff val="60000"/>
                </a:schemeClr>
              </a:solidFill>
              <a:cs typeface="B Titr" panose="00000700000000000000" pitchFamily="2" charset="-78"/>
            </a:endParaRPr>
          </a:p>
        </p:txBody>
      </p:sp>
      <p:sp>
        <p:nvSpPr>
          <p:cNvPr id="10" name="Title 1"/>
          <p:cNvSpPr txBox="1">
            <a:spLocks/>
          </p:cNvSpPr>
          <p:nvPr/>
        </p:nvSpPr>
        <p:spPr>
          <a:xfrm>
            <a:off x="102101" y="1993038"/>
            <a:ext cx="4287246" cy="2274449"/>
          </a:xfrm>
          <a:prstGeom prst="rect">
            <a:avLst/>
          </a:prstGeom>
          <a:solidFill>
            <a:schemeClr val="accent5">
              <a:lumMod val="40000"/>
              <a:lumOff val="60000"/>
            </a:schemeClr>
          </a:solidFill>
          <a:ln>
            <a:solidFill>
              <a:schemeClr val="bg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rtl="1">
              <a:lnSpc>
                <a:spcPct val="150000"/>
              </a:lnSpc>
            </a:pPr>
            <a:r>
              <a:rPr lang="fa-IR" sz="1400" b="1" dirty="0" smtClean="0">
                <a:solidFill>
                  <a:schemeClr val="bg1"/>
                </a:solidFill>
                <a:latin typeface="Arial Black" panose="020B0A04020102020204" pitchFamily="34" charset="0"/>
                <a:cs typeface="B Titr" panose="00000700000000000000" pitchFamily="2" charset="-78"/>
              </a:rPr>
              <a:t>بیماری ها:</a:t>
            </a:r>
          </a:p>
          <a:p>
            <a:pPr algn="r" rtl="1">
              <a:lnSpc>
                <a:spcPct val="150000"/>
              </a:lnSpc>
            </a:pPr>
            <a:r>
              <a:rPr lang="fa-IR" sz="1400" b="1" dirty="0" smtClean="0">
                <a:solidFill>
                  <a:schemeClr val="bg1"/>
                </a:solidFill>
                <a:latin typeface="Arial Black" panose="020B0A04020102020204" pitchFamily="34" charset="0"/>
                <a:cs typeface="B Titr" panose="00000700000000000000" pitchFamily="2" charset="-78"/>
              </a:rPr>
              <a:t>* كم كاری غده تیروئید</a:t>
            </a:r>
            <a:br>
              <a:rPr lang="fa-IR" sz="1400" b="1" dirty="0" smtClean="0">
                <a:solidFill>
                  <a:schemeClr val="bg1"/>
                </a:solidFill>
                <a:latin typeface="Arial Black" panose="020B0A04020102020204" pitchFamily="34" charset="0"/>
                <a:cs typeface="B Titr" panose="00000700000000000000" pitchFamily="2" charset="-78"/>
              </a:rPr>
            </a:br>
            <a:r>
              <a:rPr lang="fa-IR" sz="1400" b="1" dirty="0" smtClean="0">
                <a:solidFill>
                  <a:schemeClr val="bg1"/>
                </a:solidFill>
                <a:latin typeface="Arial Black" panose="020B0A04020102020204" pitchFamily="34" charset="0"/>
                <a:cs typeface="B Titr" panose="00000700000000000000" pitchFamily="2" charset="-78"/>
              </a:rPr>
              <a:t>* اختلالات عصبی _ عضلانی، بیماری های استخوان و مفاصل به صورت غیرمستقیم و از طریق كاهش فعالیت باعث چاقی می شوند.</a:t>
            </a:r>
            <a:br>
              <a:rPr lang="fa-IR" sz="1400" b="1" dirty="0" smtClean="0">
                <a:solidFill>
                  <a:schemeClr val="bg1"/>
                </a:solidFill>
                <a:latin typeface="Arial Black" panose="020B0A04020102020204" pitchFamily="34" charset="0"/>
                <a:cs typeface="B Titr" panose="00000700000000000000" pitchFamily="2" charset="-78"/>
              </a:rPr>
            </a:br>
            <a:r>
              <a:rPr lang="fa-IR" sz="1400" b="1" dirty="0" smtClean="0">
                <a:solidFill>
                  <a:schemeClr val="bg1"/>
                </a:solidFill>
                <a:latin typeface="Arial Black" panose="020B0A04020102020204" pitchFamily="34" charset="0"/>
                <a:cs typeface="B Titr" panose="00000700000000000000" pitchFamily="2" charset="-78"/>
              </a:rPr>
              <a:t>* اختلالات هورمونی تعادل متابولیكی بدن را به هم زده و یكی از عوارض خود را با چاقی نشان دهد.</a:t>
            </a:r>
            <a:br>
              <a:rPr lang="fa-IR" sz="1400" b="1" dirty="0" smtClean="0">
                <a:solidFill>
                  <a:schemeClr val="bg1"/>
                </a:solidFill>
                <a:latin typeface="Arial Black" panose="020B0A04020102020204" pitchFamily="34" charset="0"/>
                <a:cs typeface="B Titr" panose="00000700000000000000" pitchFamily="2" charset="-78"/>
              </a:rPr>
            </a:br>
            <a:endParaRPr lang="fa-IR" sz="1400" b="1" dirty="0">
              <a:solidFill>
                <a:schemeClr val="bg1"/>
              </a:solidFill>
              <a:latin typeface="Arial Black" panose="020B0A04020102020204" pitchFamily="34" charset="0"/>
              <a:cs typeface="B Titr" panose="00000700000000000000" pitchFamily="2" charset="-78"/>
            </a:endParaRPr>
          </a:p>
        </p:txBody>
      </p:sp>
      <p:sp>
        <p:nvSpPr>
          <p:cNvPr id="13" name="Title 1"/>
          <p:cNvSpPr txBox="1">
            <a:spLocks/>
          </p:cNvSpPr>
          <p:nvPr/>
        </p:nvSpPr>
        <p:spPr>
          <a:xfrm>
            <a:off x="102100" y="4415088"/>
            <a:ext cx="4287247" cy="2403845"/>
          </a:xfrm>
          <a:prstGeom prst="rect">
            <a:avLst/>
          </a:prstGeom>
          <a:solidFill>
            <a:srgbClr val="DFC081"/>
          </a:solidFill>
          <a:ln>
            <a:solidFill>
              <a:schemeClr val="bg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rtl="1">
              <a:lnSpc>
                <a:spcPct val="150000"/>
              </a:lnSpc>
            </a:pPr>
            <a:r>
              <a:rPr lang="fa-IR" sz="1400" b="1" dirty="0" smtClean="0">
                <a:solidFill>
                  <a:schemeClr val="bg1"/>
                </a:solidFill>
                <a:latin typeface="Arial Black" panose="020B0A04020102020204" pitchFamily="34" charset="0"/>
                <a:cs typeface="B Titr" panose="00000700000000000000" pitchFamily="2" charset="-78"/>
              </a:rPr>
              <a:t>داروها:</a:t>
            </a:r>
            <a:br>
              <a:rPr lang="fa-IR" sz="1400" b="1" dirty="0" smtClean="0">
                <a:solidFill>
                  <a:schemeClr val="bg1"/>
                </a:solidFill>
                <a:latin typeface="Arial Black" panose="020B0A04020102020204" pitchFamily="34" charset="0"/>
                <a:cs typeface="B Titr" panose="00000700000000000000" pitchFamily="2" charset="-78"/>
              </a:rPr>
            </a:br>
            <a:r>
              <a:rPr lang="fa-IR" sz="1400" b="1" dirty="0" smtClean="0">
                <a:solidFill>
                  <a:schemeClr val="bg1"/>
                </a:solidFill>
                <a:latin typeface="Arial Black" panose="020B0A04020102020204" pitchFamily="34" charset="0"/>
                <a:cs typeface="B Titr" panose="00000700000000000000" pitchFamily="2" charset="-78"/>
              </a:rPr>
              <a:t>* بسیاری از داروها در افزایش وزن نقش دارند.</a:t>
            </a:r>
            <a:br>
              <a:rPr lang="fa-IR" sz="1400" b="1" dirty="0" smtClean="0">
                <a:solidFill>
                  <a:schemeClr val="bg1"/>
                </a:solidFill>
                <a:latin typeface="Arial Black" panose="020B0A04020102020204" pitchFamily="34" charset="0"/>
                <a:cs typeface="B Titr" panose="00000700000000000000" pitchFamily="2" charset="-78"/>
              </a:rPr>
            </a:br>
            <a:r>
              <a:rPr lang="fa-IR" sz="1400" b="1" dirty="0" smtClean="0">
                <a:solidFill>
                  <a:schemeClr val="bg1"/>
                </a:solidFill>
                <a:latin typeface="Arial Black" panose="020B0A04020102020204" pitchFamily="34" charset="0"/>
                <a:cs typeface="B Titr" panose="00000700000000000000" pitchFamily="2" charset="-78"/>
              </a:rPr>
              <a:t>*  این اثرات ممكن است مستقیم باشد مثل داروهای ضدبارداری یا كورتون ها و یا در اثر پیامدهای ناشی از دارو باشد مثل داروهای ضد افسردگی و ضد اضطراب كه با ایجاد خواب آلودگی و بی تحركی سبب كاهش در مصرف انرژی می شوند. </a:t>
            </a:r>
            <a:endParaRPr lang="fa-IR" sz="1400" b="1" dirty="0">
              <a:solidFill>
                <a:schemeClr val="bg1"/>
              </a:solidFill>
              <a:latin typeface="Arial Black" panose="020B0A04020102020204" pitchFamily="34" charset="0"/>
              <a:cs typeface="B Titr" panose="00000700000000000000" pitchFamily="2" charset="-78"/>
            </a:endParaRPr>
          </a:p>
        </p:txBody>
      </p:sp>
      <p:sp>
        <p:nvSpPr>
          <p:cNvPr id="14" name="Title 1"/>
          <p:cNvSpPr txBox="1">
            <a:spLocks/>
          </p:cNvSpPr>
          <p:nvPr/>
        </p:nvSpPr>
        <p:spPr>
          <a:xfrm>
            <a:off x="4489000" y="5017623"/>
            <a:ext cx="4748190" cy="1765490"/>
          </a:xfrm>
          <a:prstGeom prst="rect">
            <a:avLst/>
          </a:prstGeom>
          <a:solidFill>
            <a:schemeClr val="accent4">
              <a:lumMod val="75000"/>
            </a:schemeClr>
          </a:solidFill>
          <a:ln>
            <a:solidFill>
              <a:schemeClr val="bg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rtl="1">
              <a:lnSpc>
                <a:spcPct val="150000"/>
              </a:lnSpc>
            </a:pPr>
            <a:r>
              <a:rPr lang="fa-IR" sz="1400" b="1" dirty="0" smtClean="0">
                <a:solidFill>
                  <a:schemeClr val="bg1"/>
                </a:solidFill>
                <a:latin typeface="Arial Black" panose="020B0A04020102020204" pitchFamily="34" charset="0"/>
                <a:cs typeface="B Titr" panose="00000700000000000000" pitchFamily="2" charset="-78"/>
              </a:rPr>
              <a:t>* اختلالات عصبی و مشکلات روانی:</a:t>
            </a:r>
            <a:br>
              <a:rPr lang="fa-IR" sz="1400" b="1" dirty="0" smtClean="0">
                <a:solidFill>
                  <a:schemeClr val="bg1"/>
                </a:solidFill>
                <a:latin typeface="Arial Black" panose="020B0A04020102020204" pitchFamily="34" charset="0"/>
                <a:cs typeface="B Titr" panose="00000700000000000000" pitchFamily="2" charset="-78"/>
              </a:rPr>
            </a:br>
            <a:r>
              <a:rPr lang="fa-IR" sz="1400" b="1" dirty="0" smtClean="0">
                <a:solidFill>
                  <a:schemeClr val="bg1"/>
                </a:solidFill>
                <a:latin typeface="Arial Black" panose="020B0A04020102020204" pitchFamily="34" charset="0"/>
                <a:cs typeface="B Titr" panose="00000700000000000000" pitchFamily="2" charset="-78"/>
              </a:rPr>
              <a:t> با توجه به غیرفعال كردن افراد سبب چاقی شده و مصرف داروهای مختلف این اثرات را دوچندان می نماید.</a:t>
            </a:r>
            <a:br>
              <a:rPr lang="fa-IR" sz="1400" b="1" dirty="0" smtClean="0">
                <a:solidFill>
                  <a:schemeClr val="bg1"/>
                </a:solidFill>
                <a:latin typeface="Arial Black" panose="020B0A04020102020204" pitchFamily="34" charset="0"/>
                <a:cs typeface="B Titr" panose="00000700000000000000" pitchFamily="2" charset="-78"/>
              </a:rPr>
            </a:br>
            <a:r>
              <a:rPr lang="fa-IR" sz="1400" b="1" dirty="0" smtClean="0">
                <a:solidFill>
                  <a:schemeClr val="bg1"/>
                </a:solidFill>
                <a:latin typeface="Arial Black" panose="020B0A04020102020204" pitchFamily="34" charset="0"/>
                <a:cs typeface="B Titr" panose="00000700000000000000" pitchFamily="2" charset="-78"/>
              </a:rPr>
              <a:t>چاقی در معلولین ذهنی شایع است.</a:t>
            </a:r>
            <a:endParaRPr lang="fa-IR" sz="1400" b="1" dirty="0">
              <a:solidFill>
                <a:schemeClr val="bg1"/>
              </a:solidFill>
              <a:latin typeface="Arial Black" panose="020B0A04020102020204" pitchFamily="34" charset="0"/>
              <a:cs typeface="B Titr" panose="00000700000000000000" pitchFamily="2" charset="-78"/>
            </a:endParaRPr>
          </a:p>
        </p:txBody>
      </p:sp>
      <p:pic>
        <p:nvPicPr>
          <p:cNvPr id="15" name="Picture 14"/>
          <p:cNvPicPr>
            <a:picLocks noChangeAspect="1"/>
          </p:cNvPicPr>
          <p:nvPr/>
        </p:nvPicPr>
        <p:blipFill>
          <a:blip r:embed="rId4"/>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88675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latin typeface="Arial Black" panose="020B0A04020102020204" pitchFamily="34" charset="0"/>
                <a:cs typeface="B Titr" panose="00000700000000000000" pitchFamily="2" charset="-78"/>
              </a:rPr>
              <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 کم تحرکی:</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بازی های رایانه ای و عدم تحرک در قالب بازی های کودکان</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 تغذیه غلط:</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فست فودها</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تنقلات نامناسب</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وعده های غذایی نامناسب</a:t>
            </a:r>
            <a:br>
              <a:rPr lang="fa-IR" sz="2400" b="1" dirty="0" smtClean="0">
                <a:solidFill>
                  <a:schemeClr val="bg1"/>
                </a:solidFill>
                <a:latin typeface="Arial Black" panose="020B0A04020102020204" pitchFamily="34" charset="0"/>
                <a:cs typeface="B Titr" panose="00000700000000000000" pitchFamily="2" charset="-78"/>
              </a:rPr>
            </a:br>
            <a:endParaRPr lang="fa-IR" sz="2400" b="1" dirty="0">
              <a:solidFill>
                <a:schemeClr val="bg1"/>
              </a:solidFill>
              <a:latin typeface="Arial Black" panose="020B0A04020102020204" pitchFamily="34" charset="0"/>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13</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عوامل مرتبط با چاقی در کودکان </a:t>
            </a:r>
            <a:r>
              <a:rPr lang="fa-IR" sz="3600" dirty="0" smtClean="0">
                <a:solidFill>
                  <a:schemeClr val="accent3">
                    <a:lumMod val="40000"/>
                    <a:lumOff val="60000"/>
                  </a:schemeClr>
                </a:solidFill>
                <a:cs typeface="B Titr" panose="00000700000000000000" pitchFamily="2" charset="-78"/>
              </a:rPr>
              <a:t>ايرانی</a:t>
            </a:r>
            <a:endParaRPr lang="fa-IR" sz="3600" b="1" dirty="0">
              <a:solidFill>
                <a:schemeClr val="accent3">
                  <a:lumMod val="40000"/>
                  <a:lumOff val="60000"/>
                </a:schemeClr>
              </a:solidFill>
              <a:cs typeface="B Titr" panose="00000700000000000000" pitchFamily="2" charset="-78"/>
            </a:endParaRPr>
          </a:p>
        </p:txBody>
      </p:sp>
      <p:pic>
        <p:nvPicPr>
          <p:cNvPr id="13" name="Picture 12"/>
          <p:cNvPicPr>
            <a:picLocks noChangeAspect="1"/>
          </p:cNvPicPr>
          <p:nvPr/>
        </p:nvPicPr>
        <p:blipFill>
          <a:blip r:embed="rId4"/>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43100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latin typeface="Arial Black" panose="020B0A04020102020204" pitchFamily="34" charset="0"/>
                <a:cs typeface="B Titr" panose="00000700000000000000" pitchFamily="2" charset="-78"/>
              </a:rPr>
              <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a:solidFill>
                  <a:schemeClr val="bg1"/>
                </a:solidFill>
                <a:latin typeface="Arial Black" panose="020B0A04020102020204" pitchFamily="34" charset="0"/>
                <a:cs typeface="B Titr" panose="00000700000000000000" pitchFamily="2" charset="-78"/>
              </a:rPr>
              <a:t/>
            </a:r>
            <a:br>
              <a:rPr lang="fa-IR" sz="2400" b="1" dirty="0">
                <a:solidFill>
                  <a:schemeClr val="bg1"/>
                </a:solidFill>
                <a:latin typeface="Arial Black" panose="020B0A04020102020204" pitchFamily="34" charset="0"/>
                <a:cs typeface="B Titr" panose="00000700000000000000" pitchFamily="2" charset="-78"/>
              </a:rPr>
            </a:br>
            <a:endParaRPr lang="fa-IR" sz="2400" b="1" dirty="0">
              <a:solidFill>
                <a:schemeClr val="bg1"/>
              </a:solidFill>
              <a:latin typeface="Arial Black" panose="020B0A04020102020204" pitchFamily="34" charset="0"/>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14</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smtClean="0">
                <a:solidFill>
                  <a:schemeClr val="accent3">
                    <a:lumMod val="40000"/>
                    <a:lumOff val="60000"/>
                  </a:schemeClr>
                </a:solidFill>
                <a:cs typeface="B Titr" panose="00000700000000000000" pitchFamily="2" charset="-78"/>
              </a:rPr>
              <a:t>ارتباط عوامل ریسک و نسبت کمر به کفل</a:t>
            </a:r>
            <a:endParaRPr lang="fa-IR" sz="3600" b="1" dirty="0">
              <a:solidFill>
                <a:schemeClr val="accent3">
                  <a:lumMod val="40000"/>
                  <a:lumOff val="60000"/>
                </a:schemeClr>
              </a:solidFill>
              <a:cs typeface="B Titr" panose="00000700000000000000" pitchFamily="2" charset="-78"/>
            </a:endParaRPr>
          </a:p>
        </p:txBody>
      </p:sp>
      <p:pic>
        <p:nvPicPr>
          <p:cNvPr id="10"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1416" t="42390" r="46713" b="10073"/>
          <a:stretch/>
        </p:blipFill>
        <p:spPr>
          <a:xfrm>
            <a:off x="3266339" y="1193371"/>
            <a:ext cx="5970851" cy="5625562"/>
          </a:xfrm>
          <a:prstGeom prst="rect">
            <a:avLst/>
          </a:prstGeom>
        </p:spPr>
      </p:pic>
      <p:pic>
        <p:nvPicPr>
          <p:cNvPr id="13" name="Content Placeholder 4"/>
          <p:cNvPicPr>
            <a:picLocks noChangeAspect="1"/>
          </p:cNvPicPr>
          <p:nvPr/>
        </p:nvPicPr>
        <p:blipFill rotWithShape="1">
          <a:blip r:embed="rId5" cstate="print">
            <a:extLst>
              <a:ext uri="{28A0092B-C50C-407E-A947-70E740481C1C}">
                <a14:useLocalDpi xmlns:a14="http://schemas.microsoft.com/office/drawing/2010/main" val="0"/>
              </a:ext>
            </a:extLst>
          </a:blip>
          <a:srcRect l="35589"/>
          <a:stretch/>
        </p:blipFill>
        <p:spPr>
          <a:xfrm>
            <a:off x="62433" y="2632570"/>
            <a:ext cx="3203906" cy="2549238"/>
          </a:xfrm>
          <a:prstGeom prst="rect">
            <a:avLst/>
          </a:prstGeom>
        </p:spPr>
      </p:pic>
      <p:pic>
        <p:nvPicPr>
          <p:cNvPr id="14" name="Picture 13"/>
          <p:cNvPicPr>
            <a:picLocks noChangeAspect="1"/>
          </p:cNvPicPr>
          <p:nvPr/>
        </p:nvPicPr>
        <p:blipFill>
          <a:blip r:embed="rId6"/>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30892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99" y="1148271"/>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latin typeface="Arial Black" panose="020B0A04020102020204" pitchFamily="34" charset="0"/>
                <a:cs typeface="B Titr" panose="00000700000000000000" pitchFamily="2" charset="-78"/>
              </a:rPr>
              <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a:solidFill>
                  <a:schemeClr val="bg1"/>
                </a:solidFill>
                <a:latin typeface="Arial Black" panose="020B0A04020102020204" pitchFamily="34" charset="0"/>
                <a:cs typeface="B Titr" panose="00000700000000000000" pitchFamily="2" charset="-78"/>
              </a:rPr>
              <a:t/>
            </a:r>
            <a:br>
              <a:rPr lang="fa-IR" sz="2400" b="1" dirty="0">
                <a:solidFill>
                  <a:schemeClr val="bg1"/>
                </a:solidFill>
                <a:latin typeface="Arial Black" panose="020B0A04020102020204" pitchFamily="34" charset="0"/>
                <a:cs typeface="B Titr" panose="00000700000000000000" pitchFamily="2" charset="-78"/>
              </a:rPr>
            </a:br>
            <a:endParaRPr lang="fa-IR" sz="2400" b="1" dirty="0">
              <a:solidFill>
                <a:schemeClr val="bg1"/>
              </a:solidFill>
              <a:latin typeface="Arial Black" panose="020B0A04020102020204" pitchFamily="34" charset="0"/>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15</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بيماري </a:t>
            </a:r>
            <a:r>
              <a:rPr lang="fa-IR" sz="3600" dirty="0" smtClean="0">
                <a:solidFill>
                  <a:schemeClr val="accent3">
                    <a:lumMod val="40000"/>
                    <a:lumOff val="60000"/>
                  </a:schemeClr>
                </a:solidFill>
                <a:cs typeface="B Titr" panose="00000700000000000000" pitchFamily="2" charset="-78"/>
              </a:rPr>
              <a:t>هاي </a:t>
            </a:r>
            <a:r>
              <a:rPr lang="fa-IR" sz="3600" dirty="0">
                <a:solidFill>
                  <a:schemeClr val="accent3">
                    <a:lumMod val="40000"/>
                    <a:lumOff val="60000"/>
                  </a:schemeClr>
                </a:solidFill>
                <a:cs typeface="B Titr" panose="00000700000000000000" pitchFamily="2" charset="-78"/>
              </a:rPr>
              <a:t>ناشي از چاقي بزرگسالان</a:t>
            </a:r>
            <a:endParaRPr lang="fa-IR" sz="3600" b="1" dirty="0">
              <a:solidFill>
                <a:schemeClr val="accent3">
                  <a:lumMod val="40000"/>
                  <a:lumOff val="60000"/>
                </a:schemeClr>
              </a:solidFill>
              <a:cs typeface="B Titr" panose="00000700000000000000" pitchFamily="2" charset="-78"/>
            </a:endParaRPr>
          </a:p>
        </p:txBody>
      </p:sp>
      <p:sp>
        <p:nvSpPr>
          <p:cNvPr id="10" name="Rectangle 3"/>
          <p:cNvSpPr txBox="1">
            <a:spLocks noChangeArrowheads="1"/>
          </p:cNvSpPr>
          <p:nvPr/>
        </p:nvSpPr>
        <p:spPr>
          <a:xfrm>
            <a:off x="6050508" y="2316247"/>
            <a:ext cx="3017825" cy="3379807"/>
          </a:xfrm>
          <a:prstGeom prst="rect">
            <a:avLst/>
          </a:prstGeom>
          <a:gradFill rotWithShape="1">
            <a:gsLst>
              <a:gs pos="0">
                <a:sysClr val="window" lastClr="FFFFFF">
                  <a:tint val="40000"/>
                  <a:satMod val="350000"/>
                </a:sysClr>
              </a:gs>
              <a:gs pos="40000">
                <a:sysClr val="window" lastClr="FFFFFF">
                  <a:tint val="45000"/>
                  <a:shade val="99000"/>
                  <a:satMod val="350000"/>
                </a:sysClr>
              </a:gs>
              <a:gs pos="100000">
                <a:sysClr val="window" lastClr="FFFFFF">
                  <a:shade val="20000"/>
                  <a:satMod val="255000"/>
                </a:sysClr>
              </a:gs>
            </a:gsLst>
            <a:path path="circle">
              <a:fillToRect l="50000" t="-80000" r="50000" b="180000"/>
            </a:path>
          </a:gradFill>
          <a:ln>
            <a:noFill/>
          </a:ln>
          <a:effectLst/>
        </p:spPr>
        <p:txBody>
          <a:bodyPr vert="horz" lIns="91440" tIns="45720" rIns="91440" bIns="45720" rtlCol="1">
            <a:no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j-lt"/>
                <a:ea typeface="+mj-ea"/>
                <a:cs typeface="+mj-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j-lt"/>
                <a:ea typeface="+mj-ea"/>
                <a:cs typeface="+mj-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j-lt"/>
                <a:ea typeface="+mj-ea"/>
                <a:cs typeface="+mj-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j-lt"/>
                <a:ea typeface="+mj-ea"/>
                <a:cs typeface="+mj-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j-lt"/>
                <a:ea typeface="+mj-ea"/>
                <a:cs typeface="+mj-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j-lt"/>
                <a:ea typeface="+mj-ea"/>
                <a:cs typeface="+mj-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j-lt"/>
                <a:ea typeface="+mj-ea"/>
                <a:cs typeface="+mj-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j-lt"/>
                <a:ea typeface="+mj-ea"/>
                <a:cs typeface="+mj-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j-lt"/>
                <a:ea typeface="+mj-ea"/>
                <a:cs typeface="+mj-cs"/>
              </a:defRPr>
            </a:lvl9pPr>
          </a:lstStyle>
          <a:p>
            <a:pPr marL="342900" marR="0" lvl="0" indent="-342900" algn="r" defTabSz="914400" rtl="1" eaLnBrk="1" fontAlgn="auto" latinLnBrk="0" hangingPunct="1">
              <a:lnSpc>
                <a:spcPct val="90000"/>
              </a:lnSpc>
              <a:spcBef>
                <a:spcPct val="20000"/>
              </a:spcBef>
              <a:spcAft>
                <a:spcPts val="0"/>
              </a:spcAft>
              <a:buClrTx/>
              <a:buSzTx/>
              <a:buFont typeface="Arial" pitchFamily="34" charset="0"/>
              <a:buChar char="•"/>
              <a:tabLst/>
              <a:defRPr/>
            </a:pPr>
            <a:r>
              <a:rPr kumimoji="0" lang="fa-IR" sz="1800" b="1" i="0" u="none" strike="noStrike" kern="1200" cap="none" spc="0" normalizeH="0" baseline="0" noProof="0" dirty="0" smtClean="0">
                <a:ln>
                  <a:noFill/>
                </a:ln>
                <a:solidFill>
                  <a:sysClr val="windowText" lastClr="000000"/>
                </a:solidFill>
                <a:effectLst/>
                <a:uLnTx/>
                <a:uFillTx/>
                <a:latin typeface="Calibri"/>
                <a:ea typeface="Zar"/>
                <a:cs typeface="B Titr" panose="00000700000000000000" pitchFamily="2" charset="-78"/>
              </a:rPr>
              <a:t>ديابت مليتوس</a:t>
            </a:r>
          </a:p>
          <a:p>
            <a:pPr marL="342900" marR="0" lvl="0" indent="-342900" algn="r" defTabSz="914400" rtl="1" eaLnBrk="1" fontAlgn="auto" latinLnBrk="0" hangingPunct="1">
              <a:lnSpc>
                <a:spcPct val="90000"/>
              </a:lnSpc>
              <a:spcBef>
                <a:spcPct val="20000"/>
              </a:spcBef>
              <a:spcAft>
                <a:spcPts val="0"/>
              </a:spcAft>
              <a:buClrTx/>
              <a:buSzTx/>
              <a:buFont typeface="Arial" pitchFamily="34" charset="0"/>
              <a:buChar char="•"/>
              <a:tabLst/>
              <a:defRPr/>
            </a:pPr>
            <a:r>
              <a:rPr kumimoji="0" lang="fa-IR" sz="1800" b="1" i="0" u="none" strike="noStrike" kern="1200" cap="none" spc="0" normalizeH="0" baseline="0" noProof="0" dirty="0" smtClean="0">
                <a:ln>
                  <a:noFill/>
                </a:ln>
                <a:solidFill>
                  <a:sysClr val="windowText" lastClr="000000"/>
                </a:solidFill>
                <a:effectLst/>
                <a:uLnTx/>
                <a:uFillTx/>
                <a:latin typeface="Calibri"/>
                <a:ea typeface="Zar"/>
                <a:cs typeface="B Titr" panose="00000700000000000000" pitchFamily="2" charset="-78"/>
              </a:rPr>
              <a:t>مقاومت به انسولين</a:t>
            </a:r>
          </a:p>
          <a:p>
            <a:pPr marL="342900" marR="0" lvl="0" indent="-342900" algn="r" defTabSz="914400" rtl="1" eaLnBrk="1" fontAlgn="auto" latinLnBrk="0" hangingPunct="1">
              <a:lnSpc>
                <a:spcPct val="90000"/>
              </a:lnSpc>
              <a:spcBef>
                <a:spcPct val="20000"/>
              </a:spcBef>
              <a:spcAft>
                <a:spcPts val="0"/>
              </a:spcAft>
              <a:buClrTx/>
              <a:buSzTx/>
              <a:buFont typeface="Arial" pitchFamily="34" charset="0"/>
              <a:buChar char="•"/>
              <a:tabLst/>
              <a:defRPr/>
            </a:pPr>
            <a:r>
              <a:rPr kumimoji="0" lang="fa-IR" sz="1800" b="1" i="0" u="none" strike="noStrike" kern="1200" cap="none" spc="0" normalizeH="0" baseline="0" noProof="0" dirty="0" smtClean="0">
                <a:ln>
                  <a:noFill/>
                </a:ln>
                <a:solidFill>
                  <a:sysClr val="windowText" lastClr="000000"/>
                </a:solidFill>
                <a:effectLst/>
                <a:uLnTx/>
                <a:uFillTx/>
                <a:latin typeface="Calibri"/>
                <a:ea typeface="Zar"/>
                <a:cs typeface="B Titr" panose="00000700000000000000" pitchFamily="2" charset="-78"/>
              </a:rPr>
              <a:t>پرفشاري خون</a:t>
            </a:r>
          </a:p>
          <a:p>
            <a:pPr marL="342900" marR="0" lvl="0" indent="-342900" algn="r" defTabSz="914400" rtl="1" eaLnBrk="1" fontAlgn="auto" latinLnBrk="0" hangingPunct="1">
              <a:lnSpc>
                <a:spcPct val="90000"/>
              </a:lnSpc>
              <a:spcBef>
                <a:spcPct val="20000"/>
              </a:spcBef>
              <a:spcAft>
                <a:spcPts val="0"/>
              </a:spcAft>
              <a:buClrTx/>
              <a:buSzTx/>
              <a:buFont typeface="Arial" pitchFamily="34" charset="0"/>
              <a:buChar char="•"/>
              <a:tabLst/>
              <a:defRPr/>
            </a:pPr>
            <a:r>
              <a:rPr kumimoji="0" lang="fa-IR" sz="1800" b="1" i="0" u="none" strike="noStrike" kern="1200" cap="none" spc="0" normalizeH="0" baseline="0" noProof="0" dirty="0" smtClean="0">
                <a:ln>
                  <a:noFill/>
                </a:ln>
                <a:solidFill>
                  <a:sysClr val="windowText" lastClr="000000"/>
                </a:solidFill>
                <a:effectLst/>
                <a:uLnTx/>
                <a:uFillTx/>
                <a:latin typeface="Calibri"/>
                <a:ea typeface="Zar"/>
                <a:cs typeface="B Titr" panose="00000700000000000000" pitchFamily="2" charset="-78"/>
              </a:rPr>
              <a:t>بيماري هاي قلبي</a:t>
            </a:r>
          </a:p>
          <a:p>
            <a:pPr marL="342900" marR="0" lvl="0" indent="-342900" algn="r" defTabSz="914400" rtl="1" eaLnBrk="1" fontAlgn="auto" latinLnBrk="0" hangingPunct="1">
              <a:lnSpc>
                <a:spcPct val="90000"/>
              </a:lnSpc>
              <a:spcBef>
                <a:spcPct val="20000"/>
              </a:spcBef>
              <a:spcAft>
                <a:spcPts val="0"/>
              </a:spcAft>
              <a:buClrTx/>
              <a:buSzTx/>
              <a:buFont typeface="Arial" pitchFamily="34" charset="0"/>
              <a:buChar char="•"/>
              <a:tabLst/>
              <a:defRPr/>
            </a:pPr>
            <a:r>
              <a:rPr kumimoji="0" lang="fa-IR" sz="1800" b="1" i="0" u="none" strike="noStrike" kern="1200" cap="none" spc="0" normalizeH="0" baseline="0" noProof="0" dirty="0" smtClean="0">
                <a:ln>
                  <a:noFill/>
                </a:ln>
                <a:solidFill>
                  <a:sysClr val="windowText" lastClr="000000"/>
                </a:solidFill>
                <a:effectLst/>
                <a:uLnTx/>
                <a:uFillTx/>
                <a:latin typeface="Calibri"/>
                <a:ea typeface="Zar"/>
                <a:cs typeface="B Titr" panose="00000700000000000000" pitchFamily="2" charset="-78"/>
              </a:rPr>
              <a:t>هيپرليپيدمي يا ديس ليپيدمي</a:t>
            </a:r>
          </a:p>
          <a:p>
            <a:pPr marL="342900" marR="0" lvl="0" indent="-342900" algn="r" defTabSz="914400" rtl="1" eaLnBrk="1" fontAlgn="auto" latinLnBrk="0" hangingPunct="1">
              <a:lnSpc>
                <a:spcPct val="90000"/>
              </a:lnSpc>
              <a:spcBef>
                <a:spcPct val="20000"/>
              </a:spcBef>
              <a:spcAft>
                <a:spcPts val="0"/>
              </a:spcAft>
              <a:buClrTx/>
              <a:buSzTx/>
              <a:buFont typeface="Arial" pitchFamily="34" charset="0"/>
              <a:buChar char="•"/>
              <a:tabLst/>
              <a:defRPr/>
            </a:pPr>
            <a:r>
              <a:rPr kumimoji="0" lang="fa-IR" sz="1800" b="1" i="0" u="none" strike="noStrike" kern="1200" cap="none" spc="0" normalizeH="0" baseline="0" noProof="0" dirty="0" smtClean="0">
                <a:ln>
                  <a:noFill/>
                </a:ln>
                <a:solidFill>
                  <a:sysClr val="windowText" lastClr="000000"/>
                </a:solidFill>
                <a:effectLst/>
                <a:uLnTx/>
                <a:uFillTx/>
                <a:latin typeface="Calibri"/>
                <a:ea typeface="Zar"/>
                <a:cs typeface="B Titr" panose="00000700000000000000" pitchFamily="2" charset="-78"/>
              </a:rPr>
              <a:t>افزايش ساخت كلسترول</a:t>
            </a:r>
          </a:p>
          <a:p>
            <a:pPr marL="342900" marR="0" lvl="0" indent="-342900" algn="r" defTabSz="914400" rtl="1" eaLnBrk="1" fontAlgn="auto" latinLnBrk="0" hangingPunct="1">
              <a:lnSpc>
                <a:spcPct val="90000"/>
              </a:lnSpc>
              <a:spcBef>
                <a:spcPct val="20000"/>
              </a:spcBef>
              <a:spcAft>
                <a:spcPts val="0"/>
              </a:spcAft>
              <a:buClrTx/>
              <a:buSzTx/>
              <a:buFont typeface="Arial" pitchFamily="34" charset="0"/>
              <a:buChar char="•"/>
              <a:tabLst/>
              <a:defRPr/>
            </a:pPr>
            <a:r>
              <a:rPr kumimoji="0" lang="fa-IR" sz="1800" b="1" i="0" u="none" strike="noStrike" kern="1200" cap="none" spc="0" normalizeH="0" baseline="0" noProof="0" dirty="0" smtClean="0">
                <a:ln>
                  <a:noFill/>
                </a:ln>
                <a:solidFill>
                  <a:sysClr val="windowText" lastClr="000000"/>
                </a:solidFill>
                <a:effectLst/>
                <a:uLnTx/>
                <a:uFillTx/>
                <a:latin typeface="Calibri"/>
                <a:ea typeface="Zar"/>
                <a:cs typeface="B Titr" panose="00000700000000000000" pitchFamily="2" charset="-78"/>
              </a:rPr>
              <a:t>آرتريت روماتوئيد</a:t>
            </a:r>
          </a:p>
          <a:p>
            <a:pPr marL="342900" marR="0" lvl="0" indent="-342900" algn="r" defTabSz="914400" rtl="1" eaLnBrk="1" fontAlgn="auto" latinLnBrk="0" hangingPunct="1">
              <a:lnSpc>
                <a:spcPct val="90000"/>
              </a:lnSpc>
              <a:spcBef>
                <a:spcPct val="20000"/>
              </a:spcBef>
              <a:spcAft>
                <a:spcPts val="0"/>
              </a:spcAft>
              <a:buClrTx/>
              <a:buSzTx/>
              <a:buFont typeface="Arial" pitchFamily="34" charset="0"/>
              <a:buChar char="•"/>
              <a:tabLst/>
              <a:defRPr/>
            </a:pPr>
            <a:r>
              <a:rPr kumimoji="0" lang="fa-IR" sz="1800" b="1" i="0" u="none" strike="noStrike" kern="1200" cap="none" spc="0" normalizeH="0" baseline="0" noProof="0" dirty="0" smtClean="0">
                <a:ln>
                  <a:noFill/>
                </a:ln>
                <a:solidFill>
                  <a:sysClr val="windowText" lastClr="000000"/>
                </a:solidFill>
                <a:effectLst/>
                <a:uLnTx/>
                <a:uFillTx/>
                <a:latin typeface="Calibri"/>
                <a:ea typeface="Zar"/>
                <a:cs typeface="B Titr" panose="00000700000000000000" pitchFamily="2" charset="-78"/>
              </a:rPr>
              <a:t>افزايش فشار مهره ها</a:t>
            </a:r>
          </a:p>
          <a:p>
            <a:pPr marL="342900" marR="0" lvl="0" indent="-342900" algn="r" defTabSz="914400" rtl="1" eaLnBrk="1" fontAlgn="auto" latinLnBrk="0" hangingPunct="1">
              <a:lnSpc>
                <a:spcPct val="90000"/>
              </a:lnSpc>
              <a:spcBef>
                <a:spcPct val="20000"/>
              </a:spcBef>
              <a:spcAft>
                <a:spcPts val="0"/>
              </a:spcAft>
              <a:buClrTx/>
              <a:buSzTx/>
              <a:buFont typeface="Arial" pitchFamily="34" charset="0"/>
              <a:buChar char="•"/>
              <a:tabLst/>
              <a:defRPr/>
            </a:pPr>
            <a:r>
              <a:rPr kumimoji="0" lang="fa-IR" sz="1800" b="1" i="0" u="none" strike="noStrike" kern="1200" cap="none" spc="0" normalizeH="0" baseline="0" noProof="0" dirty="0" smtClean="0">
                <a:ln>
                  <a:noFill/>
                </a:ln>
                <a:solidFill>
                  <a:sysClr val="windowText" lastClr="000000"/>
                </a:solidFill>
                <a:effectLst/>
                <a:uLnTx/>
                <a:uFillTx/>
                <a:latin typeface="Calibri"/>
                <a:ea typeface="Zar"/>
                <a:cs typeface="B Titr" panose="00000700000000000000" pitchFamily="2" charset="-78"/>
              </a:rPr>
              <a:t>درد ناحيه كمر و مفاصل</a:t>
            </a:r>
          </a:p>
          <a:p>
            <a:pPr marL="342900" marR="0" lvl="0" indent="-342900" algn="r" defTabSz="914400" rtl="1" eaLnBrk="1" fontAlgn="auto" latinLnBrk="0" hangingPunct="1">
              <a:lnSpc>
                <a:spcPct val="90000"/>
              </a:lnSpc>
              <a:spcBef>
                <a:spcPct val="20000"/>
              </a:spcBef>
              <a:spcAft>
                <a:spcPts val="0"/>
              </a:spcAft>
              <a:buClrTx/>
              <a:buSzTx/>
              <a:buFont typeface="Arial" pitchFamily="34" charset="0"/>
              <a:buChar char="•"/>
              <a:tabLst/>
              <a:defRPr/>
            </a:pPr>
            <a:r>
              <a:rPr kumimoji="0" lang="fa-IR" sz="1800" b="1" i="0" u="none" strike="noStrike" kern="1200" cap="none" spc="0" normalizeH="0" baseline="0" noProof="0" dirty="0" smtClean="0">
                <a:ln>
                  <a:noFill/>
                </a:ln>
                <a:solidFill>
                  <a:sysClr val="windowText" lastClr="000000"/>
                </a:solidFill>
                <a:effectLst/>
                <a:uLnTx/>
                <a:uFillTx/>
                <a:latin typeface="Calibri"/>
                <a:ea typeface="Zar"/>
                <a:cs typeface="B Titr" panose="00000700000000000000" pitchFamily="2" charset="-78"/>
              </a:rPr>
              <a:t>ديگر مشكلات ارتوپديك</a:t>
            </a:r>
          </a:p>
          <a:p>
            <a:pPr marL="342900" marR="0" lvl="0" indent="-342900" algn="r" defTabSz="914400" rtl="1" eaLnBrk="1" fontAlgn="auto" latinLnBrk="0" hangingPunct="1">
              <a:lnSpc>
                <a:spcPct val="90000"/>
              </a:lnSpc>
              <a:spcBef>
                <a:spcPct val="20000"/>
              </a:spcBef>
              <a:spcAft>
                <a:spcPts val="0"/>
              </a:spcAft>
              <a:buClrTx/>
              <a:buSzTx/>
              <a:buFont typeface="Arial" pitchFamily="34" charset="0"/>
              <a:buChar char="•"/>
              <a:tabLst/>
              <a:defRPr/>
            </a:pPr>
            <a:r>
              <a:rPr kumimoji="0" lang="fa-IR" sz="1800" b="1" i="0" u="none" strike="noStrike" kern="1200" cap="none" spc="0" normalizeH="0" baseline="0" noProof="0" dirty="0" smtClean="0">
                <a:ln>
                  <a:noFill/>
                </a:ln>
                <a:solidFill>
                  <a:sysClr val="windowText" lastClr="000000"/>
                </a:solidFill>
                <a:effectLst/>
                <a:uLnTx/>
                <a:uFillTx/>
                <a:latin typeface="Calibri"/>
                <a:ea typeface="Zar"/>
                <a:cs typeface="B Titr" panose="00000700000000000000" pitchFamily="2" charset="-78"/>
              </a:rPr>
              <a:t>بيماري هاي تنفسي</a:t>
            </a:r>
            <a:endParaRPr kumimoji="0" lang="en-US" sz="1800" b="1" i="0" u="none" strike="noStrike" kern="1200" cap="none" spc="0" normalizeH="0" baseline="0" noProof="0" dirty="0" smtClean="0">
              <a:ln>
                <a:noFill/>
              </a:ln>
              <a:solidFill>
                <a:sysClr val="windowText" lastClr="000000"/>
              </a:solidFill>
              <a:effectLst/>
              <a:uLnTx/>
              <a:uFillTx/>
              <a:latin typeface="Calibri"/>
              <a:ea typeface="Zar"/>
              <a:cs typeface="B Titr" panose="00000700000000000000" pitchFamily="2" charset="-78"/>
            </a:endParaRPr>
          </a:p>
        </p:txBody>
      </p:sp>
      <p:pic>
        <p:nvPicPr>
          <p:cNvPr id="3" name="Picture 2"/>
          <p:cNvPicPr>
            <a:picLocks noChangeAspect="1"/>
          </p:cNvPicPr>
          <p:nvPr/>
        </p:nvPicPr>
        <p:blipFill>
          <a:blip r:embed="rId4"/>
          <a:stretch>
            <a:fillRect/>
          </a:stretch>
        </p:blipFill>
        <p:spPr>
          <a:xfrm>
            <a:off x="3288781" y="2754776"/>
            <a:ext cx="2761727" cy="2048624"/>
          </a:xfrm>
          <a:prstGeom prst="rect">
            <a:avLst/>
          </a:prstGeom>
        </p:spPr>
      </p:pic>
      <p:sp>
        <p:nvSpPr>
          <p:cNvPr id="12" name="Explosion 1 11"/>
          <p:cNvSpPr/>
          <p:nvPr/>
        </p:nvSpPr>
        <p:spPr>
          <a:xfrm>
            <a:off x="3911312" y="4803399"/>
            <a:ext cx="1516666" cy="167079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000" dirty="0" smtClean="0">
                <a:cs typeface="B Titr" panose="00000700000000000000" pitchFamily="2" charset="-78"/>
              </a:rPr>
              <a:t>هزینه درمان</a:t>
            </a:r>
            <a:endParaRPr lang="en-GB" sz="2000" dirty="0">
              <a:cs typeface="B Titr" panose="00000700000000000000" pitchFamily="2" charset="-78"/>
            </a:endParaRPr>
          </a:p>
        </p:txBody>
      </p:sp>
      <p:sp>
        <p:nvSpPr>
          <p:cNvPr id="14" name="Explosion 1 13"/>
          <p:cNvSpPr/>
          <p:nvPr/>
        </p:nvSpPr>
        <p:spPr>
          <a:xfrm>
            <a:off x="2713722" y="1567751"/>
            <a:ext cx="3611779" cy="1025000"/>
          </a:xfrm>
          <a:prstGeom prst="irregularSeal1">
            <a:avLst/>
          </a:prstGeom>
          <a:solidFill>
            <a:srgbClr val="7834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000" dirty="0" smtClean="0">
                <a:cs typeface="B Titr" panose="00000700000000000000" pitchFamily="2" charset="-78"/>
              </a:rPr>
              <a:t>بیماری های روانی</a:t>
            </a:r>
            <a:endParaRPr lang="fa-IR" sz="2000" dirty="0">
              <a:cs typeface="B Titr" panose="00000700000000000000" pitchFamily="2" charset="-78"/>
            </a:endParaRPr>
          </a:p>
        </p:txBody>
      </p:sp>
      <p:pic>
        <p:nvPicPr>
          <p:cNvPr id="15" name="Picture 14"/>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Explosion 1 17"/>
          <p:cNvSpPr/>
          <p:nvPr/>
        </p:nvSpPr>
        <p:spPr>
          <a:xfrm>
            <a:off x="1460850" y="3012499"/>
            <a:ext cx="1516666" cy="1670793"/>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000" dirty="0" smtClean="0">
                <a:cs typeface="B Titr" panose="00000700000000000000" pitchFamily="2" charset="-78"/>
              </a:rPr>
              <a:t>انواع سرطان</a:t>
            </a:r>
            <a:endParaRPr lang="en-GB" sz="2000" dirty="0">
              <a:cs typeface="B Titr" panose="00000700000000000000" pitchFamily="2" charset="-78"/>
            </a:endParaRPr>
          </a:p>
        </p:txBody>
      </p:sp>
    </p:spTree>
    <p:extLst>
      <p:ext uri="{BB962C8B-B14F-4D97-AF65-F5344CB8AC3E}">
        <p14:creationId xmlns:p14="http://schemas.microsoft.com/office/powerpoint/2010/main" val="1039958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000" b="1" dirty="0">
                <a:solidFill>
                  <a:schemeClr val="bg1"/>
                </a:solidFill>
                <a:latin typeface="Arial Black" panose="020B0A04020102020204" pitchFamily="34" charset="0"/>
                <a:cs typeface="B Titr" panose="00000700000000000000" pitchFamily="2" charset="-78"/>
              </a:rPr>
              <a:t>ده کیلو گرم کاهش وزن موجب :</a:t>
            </a:r>
            <a:br>
              <a:rPr lang="fa-IR" sz="2000" b="1" dirty="0">
                <a:solidFill>
                  <a:schemeClr val="bg1"/>
                </a:solidFill>
                <a:latin typeface="Arial Black" panose="020B0A04020102020204" pitchFamily="34" charset="0"/>
                <a:cs typeface="B Titr" panose="00000700000000000000" pitchFamily="2" charset="-78"/>
              </a:rPr>
            </a:br>
            <a:r>
              <a:rPr lang="fa-IR" sz="2000" b="1" dirty="0">
                <a:solidFill>
                  <a:schemeClr val="bg1"/>
                </a:solidFill>
                <a:latin typeface="Arial Black" panose="020B0A04020102020204" pitchFamily="34" charset="0"/>
                <a:cs typeface="B Titr" panose="00000700000000000000" pitchFamily="2" charset="-78"/>
              </a:rPr>
              <a:t>25 %- 20%  کاهش در مرگ ومیر تام</a:t>
            </a:r>
            <a:br>
              <a:rPr lang="fa-IR" sz="2000" b="1" dirty="0">
                <a:solidFill>
                  <a:schemeClr val="bg1"/>
                </a:solidFill>
                <a:latin typeface="Arial Black" panose="020B0A04020102020204" pitchFamily="34" charset="0"/>
                <a:cs typeface="B Titr" panose="00000700000000000000" pitchFamily="2" charset="-78"/>
              </a:rPr>
            </a:br>
            <a:r>
              <a:rPr lang="fa-IR" sz="2000" b="1" dirty="0">
                <a:solidFill>
                  <a:schemeClr val="bg1"/>
                </a:solidFill>
                <a:latin typeface="Arial Black" panose="020B0A04020102020204" pitchFamily="34" charset="0"/>
                <a:cs typeface="B Titr" panose="00000700000000000000" pitchFamily="2" charset="-78"/>
              </a:rPr>
              <a:t>40%-30 %  کاهش درمرگهای مرتبط با دیابت </a:t>
            </a:r>
            <a:br>
              <a:rPr lang="fa-IR" sz="2000" b="1" dirty="0">
                <a:solidFill>
                  <a:schemeClr val="bg1"/>
                </a:solidFill>
                <a:latin typeface="Arial Black" panose="020B0A04020102020204" pitchFamily="34" charset="0"/>
                <a:cs typeface="B Titr" panose="00000700000000000000" pitchFamily="2" charset="-78"/>
              </a:rPr>
            </a:br>
            <a:r>
              <a:rPr lang="fa-IR" sz="2000" b="1" dirty="0">
                <a:solidFill>
                  <a:schemeClr val="bg1"/>
                </a:solidFill>
                <a:latin typeface="Arial Black" panose="020B0A04020102020204" pitchFamily="34" charset="0"/>
                <a:cs typeface="B Titr" panose="00000700000000000000" pitchFamily="2" charset="-78"/>
              </a:rPr>
              <a:t>50%-40%  کاهش در مرگ ومیرهای ناشی ازسرطان</a:t>
            </a:r>
            <a:br>
              <a:rPr lang="fa-IR" sz="2000" b="1" dirty="0">
                <a:solidFill>
                  <a:schemeClr val="bg1"/>
                </a:solidFill>
                <a:latin typeface="Arial Black" panose="020B0A04020102020204" pitchFamily="34" charset="0"/>
                <a:cs typeface="B Titr" panose="00000700000000000000" pitchFamily="2" charset="-78"/>
              </a:rPr>
            </a:br>
            <a:r>
              <a:rPr lang="fa-IR" sz="2000" b="1" dirty="0">
                <a:solidFill>
                  <a:schemeClr val="bg1"/>
                </a:solidFill>
                <a:latin typeface="Arial Black" panose="020B0A04020102020204" pitchFamily="34" charset="0"/>
                <a:cs typeface="B Titr" panose="00000700000000000000" pitchFamily="2" charset="-78"/>
              </a:rPr>
              <a:t>تفاوت در روش شناسی چگونگی درمان، انتخاب بیمار، مقدار کاهش وزن و ...در </a:t>
            </a:r>
            <a:r>
              <a:rPr lang="fa-IR" sz="2000" b="1" dirty="0" smtClean="0">
                <a:solidFill>
                  <a:schemeClr val="bg1"/>
                </a:solidFill>
                <a:latin typeface="Arial Black" panose="020B0A04020102020204" pitchFamily="34" charset="0"/>
                <a:cs typeface="B Titr" panose="00000700000000000000" pitchFamily="2" charset="-78"/>
              </a:rPr>
              <a:t>میزان این </a:t>
            </a:r>
            <a:r>
              <a:rPr lang="fa-IR" sz="2000" b="1" dirty="0">
                <a:solidFill>
                  <a:schemeClr val="bg1"/>
                </a:solidFill>
                <a:latin typeface="Arial Black" panose="020B0A04020102020204" pitchFamily="34" charset="0"/>
                <a:cs typeface="B Titr" panose="00000700000000000000" pitchFamily="2" charset="-78"/>
              </a:rPr>
              <a:t>فواید </a:t>
            </a:r>
            <a:r>
              <a:rPr lang="fa-IR" sz="2000" b="1" dirty="0" smtClean="0">
                <a:solidFill>
                  <a:schemeClr val="bg1"/>
                </a:solidFill>
                <a:latin typeface="Arial Black" panose="020B0A04020102020204" pitchFamily="34" charset="0"/>
                <a:cs typeface="B Titr" panose="00000700000000000000" pitchFamily="2" charset="-78"/>
              </a:rPr>
              <a:t>مؤثر است</a:t>
            </a:r>
            <a:r>
              <a:rPr lang="fa-IR" sz="2000" b="1" dirty="0">
                <a:solidFill>
                  <a:schemeClr val="bg1"/>
                </a:solidFill>
                <a:latin typeface="Arial Black" panose="020B0A04020102020204" pitchFamily="34" charset="0"/>
                <a:cs typeface="B Titr" panose="00000700000000000000" pitchFamily="2" charset="-78"/>
              </a:rPr>
              <a:t>.</a:t>
            </a: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16</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smtClean="0">
                <a:solidFill>
                  <a:schemeClr val="accent3">
                    <a:lumMod val="40000"/>
                    <a:lumOff val="60000"/>
                  </a:schemeClr>
                </a:solidFill>
                <a:cs typeface="B Titr" panose="00000700000000000000" pitchFamily="2" charset="-78"/>
              </a:rPr>
              <a:t>فواید و نوع </a:t>
            </a:r>
            <a:r>
              <a:rPr lang="fa-IR" sz="3600" dirty="0">
                <a:solidFill>
                  <a:schemeClr val="accent3">
                    <a:lumMod val="40000"/>
                    <a:lumOff val="60000"/>
                  </a:schemeClr>
                </a:solidFill>
                <a:cs typeface="B Titr" panose="00000700000000000000" pitchFamily="2" charset="-78"/>
              </a:rPr>
              <a:t>کم کردن وزن</a:t>
            </a:r>
            <a:endParaRPr lang="fa-IR" sz="3600" b="1" dirty="0">
              <a:solidFill>
                <a:schemeClr val="accent3">
                  <a:lumMod val="40000"/>
                  <a:lumOff val="60000"/>
                </a:schemeClr>
              </a:solidFill>
              <a:cs typeface="B Titr" panose="00000700000000000000" pitchFamily="2" charset="-78"/>
            </a:endParaRPr>
          </a:p>
        </p:txBody>
      </p:sp>
      <p:pic>
        <p:nvPicPr>
          <p:cNvPr id="7"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01" y="3901440"/>
            <a:ext cx="4742956" cy="2917493"/>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0729" y="3901440"/>
            <a:ext cx="4260788" cy="2852609"/>
          </a:xfrm>
          <a:prstGeom prst="rect">
            <a:avLst/>
          </a:prstGeom>
        </p:spPr>
      </p:pic>
      <p:pic>
        <p:nvPicPr>
          <p:cNvPr id="12" name="Picture 11"/>
          <p:cNvPicPr>
            <a:picLocks noChangeAspect="1"/>
          </p:cNvPicPr>
          <p:nvPr/>
        </p:nvPicPr>
        <p:blipFill>
          <a:blip r:embed="rId6"/>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24392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a:solidFill>
                  <a:schemeClr val="bg1"/>
                </a:solidFill>
                <a:latin typeface="Arial Black" panose="020B0A04020102020204" pitchFamily="34" charset="0"/>
                <a:cs typeface="B Titr" panose="00000700000000000000" pitchFamily="2" charset="-78"/>
              </a:rPr>
              <a:t>افزایش بافت غیر چربی و یا کاهش بافت چربی = کاهش درصد چربی</a:t>
            </a: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17</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تغییر در درصد چربی بدن</a:t>
            </a:r>
            <a:endParaRPr lang="fa-IR" sz="3600" b="1" dirty="0">
              <a:solidFill>
                <a:schemeClr val="accent3">
                  <a:lumMod val="40000"/>
                  <a:lumOff val="60000"/>
                </a:schemeClr>
              </a:solidFill>
              <a:cs typeface="B Titr" panose="00000700000000000000" pitchFamily="2" charset="-78"/>
            </a:endParaRPr>
          </a:p>
        </p:txBody>
      </p:sp>
      <p:pic>
        <p:nvPicPr>
          <p:cNvPr id="12" name="Picture 2" descr="https://rbscan.com.au/wp-content/uploads/2015/05/Total-Mass-Fat-Mass1.jpg"/>
          <p:cNvPicPr>
            <a:picLocks noChangeAspect="1" noChangeArrowheads="1"/>
          </p:cNvPicPr>
          <p:nvPr/>
        </p:nvPicPr>
        <p:blipFill rotWithShape="1">
          <a:blip r:embed="rId4">
            <a:extLst>
              <a:ext uri="{28A0092B-C50C-407E-A947-70E740481C1C}">
                <a14:useLocalDpi xmlns:a14="http://schemas.microsoft.com/office/drawing/2010/main" val="0"/>
              </a:ext>
            </a:extLst>
          </a:blip>
          <a:srcRect t="17963"/>
          <a:stretch/>
        </p:blipFill>
        <p:spPr bwMode="auto">
          <a:xfrm>
            <a:off x="2089064" y="2529632"/>
            <a:ext cx="5132161" cy="42102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39665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راه حل برای رفع مشکل:</a:t>
            </a:r>
            <a:br>
              <a:rPr lang="fa-IR" sz="2400" b="1" dirty="0" smtClean="0">
                <a:solidFill>
                  <a:schemeClr val="bg1"/>
                </a:solidFill>
                <a:cs typeface="B Titr" panose="00000700000000000000" pitchFamily="2" charset="-78"/>
              </a:rPr>
            </a:br>
            <a:r>
              <a:rPr lang="fa-IR" sz="2400" b="1" dirty="0">
                <a:solidFill>
                  <a:schemeClr val="bg1"/>
                </a:solidFill>
                <a:cs typeface="B Titr" panose="00000700000000000000" pitchFamily="2" charset="-78"/>
              </a:rPr>
              <a:t/>
            </a:r>
            <a:br>
              <a:rPr lang="fa-IR" sz="2400" b="1" dirty="0">
                <a:solidFill>
                  <a:schemeClr val="bg1"/>
                </a:solidFill>
                <a:cs typeface="B Titr" panose="00000700000000000000" pitchFamily="2" charset="-78"/>
              </a:rPr>
            </a:br>
            <a:r>
              <a:rPr lang="fa-IR" sz="2400" b="1" dirty="0">
                <a:solidFill>
                  <a:schemeClr val="bg1"/>
                </a:solidFill>
                <a:cs typeface="B Titr" panose="00000700000000000000" pitchFamily="2" charset="-78"/>
              </a:rPr>
              <a:t>روش موثر براي مقابله با اين وضعيت، کاهش انرژي دريافتي روزانه و افزايش انرژي مصرفي روزانه از راه فعاليت بدني بيشتر و يا هر دوي اين ها با هم </a:t>
            </a:r>
            <a:r>
              <a:rPr lang="fa-IR" sz="2400" b="1" dirty="0" smtClean="0">
                <a:solidFill>
                  <a:schemeClr val="bg1"/>
                </a:solidFill>
                <a:cs typeface="B Titr" panose="00000700000000000000" pitchFamily="2" charset="-78"/>
              </a:rPr>
              <a:t>است.</a:t>
            </a:r>
            <a:br>
              <a:rPr lang="fa-IR" sz="2400" b="1" dirty="0" smtClean="0">
                <a:solidFill>
                  <a:schemeClr val="bg1"/>
                </a:solidFill>
                <a:cs typeface="B Titr" panose="00000700000000000000" pitchFamily="2" charset="-78"/>
              </a:rPr>
            </a:br>
            <a:endParaRPr lang="en-US"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18</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 فعالیت ورزشی وتعادل انرژی </a:t>
            </a: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72035" y="1308876"/>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r>
              <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rPr>
              <a:t> </a:t>
            </a:r>
          </a:p>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r>
              <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rPr>
              <a:t>اصلاح سبک زندگي و افزايش فعاليت بدني</a:t>
            </a:r>
            <a:endParaRPr kumimoji="0" lang="en-US" sz="2400" b="1" i="0" u="sng" strike="noStrike" kern="1200" cap="none" spc="0" normalizeH="0" baseline="0" noProof="0" dirty="0" smtClean="0">
              <a:ln>
                <a:noFill/>
              </a:ln>
              <a:solidFill>
                <a:srgbClr val="2F1BA5"/>
              </a:solidFill>
              <a:effectLst/>
              <a:uLnTx/>
              <a:uFillTx/>
              <a:latin typeface="Times New Roman"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pic>
        <p:nvPicPr>
          <p:cNvPr id="14" name="Picture 13"/>
          <p:cNvPicPr>
            <a:picLocks noChangeAspect="1"/>
          </p:cNvPicPr>
          <p:nvPr/>
        </p:nvPicPr>
        <p:blipFill>
          <a:blip r:embed="rId4"/>
          <a:stretch>
            <a:fillRect/>
          </a:stretch>
        </p:blipFill>
        <p:spPr>
          <a:xfrm>
            <a:off x="145939" y="4895850"/>
            <a:ext cx="1787636" cy="1810465"/>
          </a:xfrm>
          <a:prstGeom prst="rect">
            <a:avLst/>
          </a:prstGeom>
        </p:spPr>
      </p:pic>
      <p:pic>
        <p:nvPicPr>
          <p:cNvPr id="15" name="Picture 14"/>
          <p:cNvPicPr>
            <a:picLocks noChangeAspect="1"/>
          </p:cNvPicPr>
          <p:nvPr/>
        </p:nvPicPr>
        <p:blipFill>
          <a:blip r:embed="rId5"/>
          <a:stretch>
            <a:fillRect/>
          </a:stretch>
        </p:blipFill>
        <p:spPr>
          <a:xfrm>
            <a:off x="7591425" y="4911413"/>
            <a:ext cx="1601547" cy="1794902"/>
          </a:xfrm>
          <a:prstGeom prst="rect">
            <a:avLst/>
          </a:prstGeom>
        </p:spPr>
      </p:pic>
      <p:pic>
        <p:nvPicPr>
          <p:cNvPr id="16" name="Picture 15"/>
          <p:cNvPicPr>
            <a:picLocks noChangeAspect="1"/>
          </p:cNvPicPr>
          <p:nvPr/>
        </p:nvPicPr>
        <p:blipFill>
          <a:blip r:embed="rId6"/>
          <a:stretch>
            <a:fillRect/>
          </a:stretch>
        </p:blipFill>
        <p:spPr>
          <a:xfrm>
            <a:off x="3864460" y="4908349"/>
            <a:ext cx="1832892" cy="1801027"/>
          </a:xfrm>
          <a:prstGeom prst="rect">
            <a:avLst/>
          </a:prstGeom>
        </p:spPr>
      </p:pic>
      <p:pic>
        <p:nvPicPr>
          <p:cNvPr id="17" name="Picture 16"/>
          <p:cNvPicPr>
            <a:picLocks noChangeAspect="1"/>
          </p:cNvPicPr>
          <p:nvPr/>
        </p:nvPicPr>
        <p:blipFill>
          <a:blip r:embed="rId7"/>
          <a:stretch>
            <a:fillRect/>
          </a:stretch>
        </p:blipFill>
        <p:spPr>
          <a:xfrm>
            <a:off x="1966971" y="4908350"/>
            <a:ext cx="1860677" cy="1801027"/>
          </a:xfrm>
          <a:prstGeom prst="rect">
            <a:avLst/>
          </a:prstGeom>
        </p:spPr>
      </p:pic>
      <p:pic>
        <p:nvPicPr>
          <p:cNvPr id="18" name="Picture 17"/>
          <p:cNvPicPr>
            <a:picLocks noChangeAspect="1"/>
          </p:cNvPicPr>
          <p:nvPr/>
        </p:nvPicPr>
        <p:blipFill>
          <a:blip r:embed="rId8"/>
          <a:stretch>
            <a:fillRect/>
          </a:stretch>
        </p:blipFill>
        <p:spPr>
          <a:xfrm>
            <a:off x="5750865" y="4908349"/>
            <a:ext cx="1787047" cy="1801027"/>
          </a:xfrm>
          <a:prstGeom prst="rect">
            <a:avLst/>
          </a:prstGeom>
        </p:spPr>
      </p:pic>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20" name="Picture 19"/>
          <p:cNvPicPr>
            <a:picLocks noChangeAspect="1"/>
          </p:cNvPicPr>
          <p:nvPr/>
        </p:nvPicPr>
        <p:blipFill>
          <a:blip r:embed="rId9"/>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14642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r>
              <a:rPr lang="fa-IR" sz="2400" b="1" dirty="0">
                <a:solidFill>
                  <a:schemeClr val="bg1"/>
                </a:solidFill>
                <a:cs typeface="B Titr" panose="00000700000000000000" pitchFamily="2" charset="-78"/>
              </a:rPr>
              <a:t/>
            </a:r>
            <a:br>
              <a:rPr lang="fa-IR" sz="2400" b="1" dirty="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endParaRPr lang="en-US"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19</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 فعالیت ورزشی وتعادل انرژی </a:t>
            </a: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72035" y="1308876"/>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23" name="Picture 8" descr="11_06Figurec-L.jpg                                             0016F14DServDisk_05                    BE4022FB:"/>
          <p:cNvPicPr>
            <a:picLocks noChangeAspect="1" noChangeArrowheads="1"/>
          </p:cNvPicPr>
          <p:nvPr/>
        </p:nvPicPr>
        <p:blipFill>
          <a:blip r:embed="rId4"/>
          <a:srcRect b="9363"/>
          <a:stretch>
            <a:fillRect/>
          </a:stretch>
        </p:blipFill>
        <p:spPr bwMode="auto">
          <a:xfrm>
            <a:off x="145939" y="4990978"/>
            <a:ext cx="9007391" cy="1746919"/>
          </a:xfrm>
          <a:prstGeom prst="rect">
            <a:avLst/>
          </a:prstGeom>
          <a:noFill/>
          <a:ln w="9525">
            <a:noFill/>
            <a:miter lim="800000"/>
            <a:headEnd/>
            <a:tailEnd/>
          </a:ln>
        </p:spPr>
      </p:pic>
      <p:pic>
        <p:nvPicPr>
          <p:cNvPr id="24" name="Picture 8" descr="11_06Figureb-L.jpg                                             0016F14DServDisk_05                    BE4022FB:"/>
          <p:cNvPicPr>
            <a:picLocks noChangeAspect="1" noChangeArrowheads="1"/>
          </p:cNvPicPr>
          <p:nvPr/>
        </p:nvPicPr>
        <p:blipFill>
          <a:blip r:embed="rId5"/>
          <a:srcRect b="9282"/>
          <a:stretch>
            <a:fillRect/>
          </a:stretch>
        </p:blipFill>
        <p:spPr bwMode="auto">
          <a:xfrm>
            <a:off x="145939" y="3206486"/>
            <a:ext cx="9007391" cy="1703456"/>
          </a:xfrm>
          <a:prstGeom prst="rect">
            <a:avLst/>
          </a:prstGeom>
          <a:noFill/>
          <a:ln w="9525">
            <a:noFill/>
            <a:miter lim="800000"/>
            <a:headEnd/>
            <a:tailEnd/>
          </a:ln>
        </p:spPr>
      </p:pic>
      <p:pic>
        <p:nvPicPr>
          <p:cNvPr id="25" name="Picture 8" descr="11_06Figurea-L.jpg                                             0016F14DServDisk_05                    BE4022FB:"/>
          <p:cNvPicPr>
            <a:picLocks noChangeArrowheads="1"/>
          </p:cNvPicPr>
          <p:nvPr/>
        </p:nvPicPr>
        <p:blipFill>
          <a:blip r:embed="rId6"/>
          <a:srcRect b="9842"/>
          <a:stretch>
            <a:fillRect/>
          </a:stretch>
        </p:blipFill>
        <p:spPr bwMode="auto">
          <a:xfrm>
            <a:off x="145939" y="1279266"/>
            <a:ext cx="9007391" cy="1831586"/>
          </a:xfrm>
          <a:prstGeom prst="rect">
            <a:avLst/>
          </a:prstGeom>
          <a:noFill/>
          <a:ln w="9525">
            <a:noFill/>
            <a:miter lim="800000"/>
            <a:headEnd/>
            <a:tailEnd/>
          </a:ln>
        </p:spPr>
      </p:pic>
      <p:pic>
        <p:nvPicPr>
          <p:cNvPr id="14" name="Picture 13"/>
          <p:cNvPicPr>
            <a:picLocks noChangeAspect="1"/>
          </p:cNvPicPr>
          <p:nvPr/>
        </p:nvPicPr>
        <p:blipFill>
          <a:blip r:embed="rId7"/>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20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txBox="1">
            <a:spLocks/>
          </p:cNvSpPr>
          <p:nvPr/>
        </p:nvSpPr>
        <p:spPr>
          <a:xfrm>
            <a:off x="10387436"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2</a:t>
            </a:r>
            <a:endParaRPr lang="en-US" sz="2800" dirty="0">
              <a:solidFill>
                <a:schemeClr val="tx1"/>
              </a:solidFill>
              <a:latin typeface="Arial Black" panose="020B0A04020102020204" pitchFamily="34" charset="0"/>
              <a:cs typeface="B Titr" panose="00000700000000000000" pitchFamily="2" charset="-78"/>
            </a:endParaRPr>
          </a:p>
        </p:txBody>
      </p:sp>
      <p:sp>
        <p:nvSpPr>
          <p:cNvPr id="7"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8" name="Picture 7"/>
          <p:cNvPicPr>
            <a:picLocks noChangeAspect="1"/>
          </p:cNvPicPr>
          <p:nvPr/>
        </p:nvPicPr>
        <p:blipFill>
          <a:blip r:embed="rId2"/>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2" descr="https://www.elmevarzesh.com/wp-content/uploads/Nutrition-Exercise.jpg"/>
          <p:cNvPicPr>
            <a:picLocks noChangeAspect="1" noChangeArrowheads="1"/>
          </p:cNvPicPr>
          <p:nvPr/>
        </p:nvPicPr>
        <p:blipFill rotWithShape="1">
          <a:blip r:embed="rId3">
            <a:extLst>
              <a:ext uri="{28A0092B-C50C-407E-A947-70E740481C1C}">
                <a14:useLocalDpi xmlns:a14="http://schemas.microsoft.com/office/drawing/2010/main" val="0"/>
              </a:ext>
            </a:extLst>
          </a:blip>
          <a:srcRect l="3215"/>
          <a:stretch/>
        </p:blipFill>
        <p:spPr bwMode="auto">
          <a:xfrm>
            <a:off x="89169" y="105886"/>
            <a:ext cx="9177044" cy="61344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p:nvPr/>
        </p:nvPicPr>
        <p:blipFill rotWithShape="1">
          <a:blip r:embed="rId4" cstate="print"/>
          <a:srcRect l="33377" r="37093"/>
          <a:stretch/>
        </p:blipFill>
        <p:spPr bwMode="auto">
          <a:xfrm>
            <a:off x="6141478" y="1884784"/>
            <a:ext cx="1033763" cy="1678936"/>
          </a:xfrm>
          <a:prstGeom prst="rect">
            <a:avLst/>
          </a:prstGeom>
          <a:noFill/>
          <a:ln w="9525">
            <a:noFill/>
            <a:miter lim="800000"/>
            <a:headEnd/>
            <a:tailEnd/>
          </a:ln>
        </p:spPr>
      </p:pic>
      <p:sp>
        <p:nvSpPr>
          <p:cNvPr id="16" name="Horizontal Scroll 15"/>
          <p:cNvSpPr/>
          <p:nvPr/>
        </p:nvSpPr>
        <p:spPr>
          <a:xfrm>
            <a:off x="205273" y="204700"/>
            <a:ext cx="8978843" cy="168008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lnSpc>
                <a:spcPct val="150000"/>
              </a:lnSpc>
            </a:pPr>
            <a:r>
              <a:rPr lang="fa-IR" sz="4000" b="1" dirty="0" smtClean="0">
                <a:solidFill>
                  <a:schemeClr val="accent3">
                    <a:lumMod val="60000"/>
                    <a:lumOff val="40000"/>
                  </a:schemeClr>
                </a:solidFill>
                <a:latin typeface="IranNastaliq" panose="02000503000000020003" pitchFamily="2" charset="0"/>
                <a:cs typeface="IranNastaliq" panose="02000503000000020003" pitchFamily="2" charset="0"/>
              </a:rPr>
              <a:t>پیامدهای چاقی و اضافه وزن و ارائه تمرینات ورزشی مدرن</a:t>
            </a:r>
          </a:p>
        </p:txBody>
      </p:sp>
      <p:sp>
        <p:nvSpPr>
          <p:cNvPr id="18" name="Content Placeholder 2"/>
          <p:cNvSpPr txBox="1">
            <a:spLocks/>
          </p:cNvSpPr>
          <p:nvPr/>
        </p:nvSpPr>
        <p:spPr>
          <a:xfrm>
            <a:off x="89170" y="6240383"/>
            <a:ext cx="9177044" cy="561059"/>
          </a:xfrm>
          <a:prstGeom prst="rect">
            <a:avLst/>
          </a:prstGeom>
          <a:solidFill>
            <a:schemeClr val="bg2">
              <a:alpha val="5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lnSpc>
                <a:spcPct val="100000"/>
              </a:lnSpc>
              <a:spcBef>
                <a:spcPts val="0"/>
              </a:spcBef>
              <a:buNone/>
            </a:pPr>
            <a:r>
              <a:rPr lang="fa-IR" b="1" dirty="0" smtClean="0">
                <a:solidFill>
                  <a:srgbClr val="FF0066"/>
                </a:solidFill>
                <a:cs typeface="B Mitra" panose="00000400000000000000" pitchFamily="2" charset="-78"/>
              </a:rPr>
              <a:t>زمان</a:t>
            </a:r>
            <a:r>
              <a:rPr lang="fa-IR" dirty="0" smtClean="0">
                <a:solidFill>
                  <a:srgbClr val="FF0066"/>
                </a:solidFill>
                <a:cs typeface="B Mitra" panose="00000400000000000000" pitchFamily="2" charset="-78"/>
              </a:rPr>
              <a:t>: سه شنبه 1398/03/19 ساعت 14:00 تا 16:00  </a:t>
            </a:r>
            <a:r>
              <a:rPr lang="fa-IR" b="1" dirty="0" smtClean="0">
                <a:solidFill>
                  <a:srgbClr val="FF0066"/>
                </a:solidFill>
                <a:cs typeface="B Mitra" panose="00000400000000000000" pitchFamily="2" charset="-78"/>
              </a:rPr>
              <a:t>مکان</a:t>
            </a:r>
            <a:r>
              <a:rPr lang="fa-IR" dirty="0" smtClean="0">
                <a:solidFill>
                  <a:srgbClr val="FF0066"/>
                </a:solidFill>
                <a:cs typeface="B Mitra" panose="00000400000000000000" pitchFamily="2" charset="-78"/>
              </a:rPr>
              <a:t>: پردیس علوم رفتاری</a:t>
            </a:r>
            <a:endParaRPr lang="en-US" dirty="0">
              <a:solidFill>
                <a:srgbClr val="FF0066"/>
              </a:solidFill>
              <a:cs typeface="B Mitra" panose="00000400000000000000" pitchFamily="2" charset="-78"/>
            </a:endParaRPr>
          </a:p>
        </p:txBody>
      </p:sp>
      <p:sp>
        <p:nvSpPr>
          <p:cNvPr id="20" name="Content Placeholder 2"/>
          <p:cNvSpPr txBox="1">
            <a:spLocks/>
          </p:cNvSpPr>
          <p:nvPr/>
        </p:nvSpPr>
        <p:spPr>
          <a:xfrm>
            <a:off x="7175241" y="5346441"/>
            <a:ext cx="2008875" cy="837384"/>
          </a:xfrm>
          <a:prstGeom prst="rect">
            <a:avLst/>
          </a:prstGeom>
          <a:solidFill>
            <a:schemeClr val="accent3">
              <a:lumMod val="60000"/>
              <a:lumOff val="40000"/>
            </a:schemeClr>
          </a:solidFill>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ct val="150000"/>
              </a:lnSpc>
              <a:buFont typeface="Wingdings 3" charset="2"/>
              <a:buNone/>
            </a:pPr>
            <a:r>
              <a:rPr lang="fa-IR" altLang="en-US" sz="3600" b="1" dirty="0" smtClean="0">
                <a:solidFill>
                  <a:srgbClr val="2F1BA5"/>
                </a:solidFill>
                <a:latin typeface="IranNastaliq" panose="02000503000000020003" pitchFamily="2" charset="0"/>
                <a:cs typeface="IranNastaliq" panose="02000503000000020003" pitchFamily="2" charset="0"/>
              </a:rPr>
              <a:t>حمید رضا اختر</a:t>
            </a:r>
          </a:p>
        </p:txBody>
      </p:sp>
      <p:pic>
        <p:nvPicPr>
          <p:cNvPr id="19" name="Picture 18"/>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65203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204945"/>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latin typeface="Arial Black" panose="020B0A04020102020204" pitchFamily="34" charset="0"/>
                <a:cs typeface="B Titr" panose="00000700000000000000" pitchFamily="2" charset="-78"/>
              </a:rPr>
              <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 </a:t>
            </a:r>
            <a:r>
              <a:rPr lang="fa-IR" sz="2400" b="1" dirty="0">
                <a:solidFill>
                  <a:schemeClr val="bg1"/>
                </a:solidFill>
                <a:latin typeface="Arial Black" panose="020B0A04020102020204" pitchFamily="34" charset="0"/>
                <a:cs typeface="B Titr" panose="00000700000000000000" pitchFamily="2" charset="-78"/>
              </a:rPr>
              <a:t>مخفف عبارت انگلیسی </a:t>
            </a:r>
            <a:r>
              <a:rPr lang="en-GB" sz="2400" b="1" dirty="0" smtClean="0">
                <a:solidFill>
                  <a:schemeClr val="bg1"/>
                </a:solidFill>
                <a:latin typeface="Arial Black" panose="020B0A04020102020204" pitchFamily="34" charset="0"/>
                <a:cs typeface="B Titr" panose="00000700000000000000" pitchFamily="2" charset="-78"/>
              </a:rPr>
              <a:t>Basal </a:t>
            </a:r>
            <a:r>
              <a:rPr lang="en-GB" sz="2400" b="1" dirty="0">
                <a:solidFill>
                  <a:schemeClr val="bg1"/>
                </a:solidFill>
                <a:latin typeface="Arial Black" panose="020B0A04020102020204" pitchFamily="34" charset="0"/>
                <a:cs typeface="B Titr" panose="00000700000000000000" pitchFamily="2" charset="-78"/>
              </a:rPr>
              <a:t>Metabolic </a:t>
            </a:r>
            <a:r>
              <a:rPr lang="en-GB" sz="2400" b="1" dirty="0" smtClean="0">
                <a:solidFill>
                  <a:schemeClr val="bg1"/>
                </a:solidFill>
                <a:latin typeface="Arial Black" panose="020B0A04020102020204" pitchFamily="34" charset="0"/>
                <a:cs typeface="B Titr" panose="00000700000000000000" pitchFamily="2" charset="-78"/>
              </a:rPr>
              <a:t>Rate </a:t>
            </a:r>
            <a:r>
              <a:rPr lang="fa-IR" sz="2400" b="1" dirty="0" smtClean="0">
                <a:solidFill>
                  <a:schemeClr val="bg1"/>
                </a:solidFill>
                <a:latin typeface="Arial Black" panose="020B0A04020102020204" pitchFamily="34" charset="0"/>
                <a:cs typeface="B Titr" panose="00000700000000000000" pitchFamily="2" charset="-78"/>
              </a:rPr>
              <a:t> </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(میزان </a:t>
            </a:r>
            <a:r>
              <a:rPr lang="fa-IR" sz="2400" b="1" dirty="0">
                <a:solidFill>
                  <a:schemeClr val="bg1"/>
                </a:solidFill>
                <a:latin typeface="Arial Black" panose="020B0A04020102020204" pitchFamily="34" charset="0"/>
                <a:cs typeface="B Titr" panose="00000700000000000000" pitchFamily="2" charset="-78"/>
              </a:rPr>
              <a:t>متابولیسم </a:t>
            </a:r>
            <a:r>
              <a:rPr lang="fa-IR" sz="2400" b="1" dirty="0" smtClean="0">
                <a:solidFill>
                  <a:schemeClr val="bg1"/>
                </a:solidFill>
                <a:latin typeface="Arial Black" panose="020B0A04020102020204" pitchFamily="34" charset="0"/>
                <a:cs typeface="B Titr" panose="00000700000000000000" pitchFamily="2" charset="-78"/>
              </a:rPr>
              <a:t>پایه) است.</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 * </a:t>
            </a:r>
            <a:r>
              <a:rPr lang="en-GB" sz="2400" b="1" dirty="0" smtClean="0">
                <a:solidFill>
                  <a:schemeClr val="bg1"/>
                </a:solidFill>
                <a:latin typeface="Arial Black" panose="020B0A04020102020204" pitchFamily="34" charset="0"/>
                <a:cs typeface="B Titr" panose="00000700000000000000" pitchFamily="2" charset="-78"/>
              </a:rPr>
              <a:t>BMR</a:t>
            </a:r>
            <a:r>
              <a:rPr lang="fa-IR" sz="2400" b="1" dirty="0" smtClean="0">
                <a:solidFill>
                  <a:schemeClr val="bg1"/>
                </a:solidFill>
                <a:latin typeface="Arial Black" panose="020B0A04020102020204" pitchFamily="34" charset="0"/>
                <a:cs typeface="B Titr" panose="00000700000000000000" pitchFamily="2" charset="-78"/>
              </a:rPr>
              <a:t> </a:t>
            </a:r>
            <a:r>
              <a:rPr lang="en-GB" sz="2400" b="1" dirty="0" smtClean="0">
                <a:solidFill>
                  <a:schemeClr val="bg1"/>
                </a:solidFill>
                <a:latin typeface="Arial Black" panose="020B0A04020102020204" pitchFamily="34" charset="0"/>
                <a:cs typeface="B Titr" panose="00000700000000000000" pitchFamily="2" charset="-78"/>
              </a:rPr>
              <a:t> </a:t>
            </a:r>
            <a:r>
              <a:rPr lang="fa-IR" sz="2400" b="1" dirty="0">
                <a:solidFill>
                  <a:schemeClr val="bg1"/>
                </a:solidFill>
                <a:latin typeface="Arial Black" panose="020B0A04020102020204" pitchFamily="34" charset="0"/>
                <a:cs typeface="B Titr" panose="00000700000000000000" pitchFamily="2" charset="-78"/>
              </a:rPr>
              <a:t>معیاری برای ارزیابی مقدار کالری مورد نیاز بدن می باشد</a:t>
            </a:r>
            <a:r>
              <a:rPr lang="fa-IR" sz="2400" b="1" dirty="0" smtClean="0">
                <a:solidFill>
                  <a:schemeClr val="bg1"/>
                </a:solidFill>
                <a:latin typeface="Arial Black" panose="020B0A04020102020204" pitchFamily="34" charset="0"/>
                <a:cs typeface="B Titr" panose="00000700000000000000" pitchFamily="2" charset="-78"/>
              </a:rPr>
              <a:t>.</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 </a:t>
            </a:r>
            <a:r>
              <a:rPr lang="en-GB" sz="2400" b="1" dirty="0" smtClean="0">
                <a:solidFill>
                  <a:schemeClr val="bg1"/>
                </a:solidFill>
                <a:latin typeface="Arial Black" panose="020B0A04020102020204" pitchFamily="34" charset="0"/>
                <a:cs typeface="B Titr" panose="00000700000000000000" pitchFamily="2" charset="-78"/>
              </a:rPr>
              <a:t>BMR</a:t>
            </a:r>
            <a:r>
              <a:rPr lang="fa-IR" sz="2400" b="1" dirty="0" smtClean="0">
                <a:solidFill>
                  <a:schemeClr val="bg1"/>
                </a:solidFill>
                <a:latin typeface="Arial Black" panose="020B0A04020102020204" pitchFamily="34" charset="0"/>
                <a:cs typeface="B Titr" panose="00000700000000000000" pitchFamily="2" charset="-78"/>
              </a:rPr>
              <a:t> عددی </a:t>
            </a:r>
            <a:r>
              <a:rPr lang="fa-IR" sz="2400" b="1" dirty="0">
                <a:solidFill>
                  <a:schemeClr val="bg1"/>
                </a:solidFill>
                <a:latin typeface="Arial Black" panose="020B0A04020102020204" pitchFamily="34" charset="0"/>
                <a:cs typeface="B Titr" panose="00000700000000000000" pitchFamily="2" charset="-78"/>
              </a:rPr>
              <a:t>است که نشان دهنده </a:t>
            </a:r>
            <a:r>
              <a:rPr lang="fa-IR" sz="2400" b="1" dirty="0" smtClean="0">
                <a:solidFill>
                  <a:schemeClr val="bg1"/>
                </a:solidFill>
                <a:latin typeface="Arial Black" panose="020B0A04020102020204" pitchFamily="34" charset="0"/>
                <a:cs typeface="B Titr" panose="00000700000000000000" pitchFamily="2" charset="-78"/>
              </a:rPr>
              <a:t> </a:t>
            </a:r>
            <a:r>
              <a:rPr lang="fa-IR" sz="2400" b="1" dirty="0">
                <a:solidFill>
                  <a:schemeClr val="bg1"/>
                </a:solidFill>
                <a:latin typeface="Arial Black" panose="020B0A04020102020204" pitchFamily="34" charset="0"/>
                <a:cs typeface="B Titr" panose="00000700000000000000" pitchFamily="2" charset="-78"/>
              </a:rPr>
              <a:t>مقدار کالری است که باید روزانه توسط فرد استفاده شود. </a:t>
            </a:r>
            <a:br>
              <a:rPr lang="fa-IR" sz="2400" b="1" dirty="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 برای </a:t>
            </a:r>
            <a:r>
              <a:rPr lang="fa-IR" sz="2400" b="1" dirty="0">
                <a:solidFill>
                  <a:schemeClr val="bg1"/>
                </a:solidFill>
                <a:latin typeface="Arial Black" panose="020B0A04020102020204" pitchFamily="34" charset="0"/>
                <a:cs typeface="B Titr" panose="00000700000000000000" pitchFamily="2" charset="-78"/>
              </a:rPr>
              <a:t>محاسبه ی </a:t>
            </a:r>
            <a:r>
              <a:rPr lang="en-GB" sz="2400" b="1" dirty="0" smtClean="0">
                <a:solidFill>
                  <a:schemeClr val="bg1"/>
                </a:solidFill>
                <a:latin typeface="Arial Black" panose="020B0A04020102020204" pitchFamily="34" charset="0"/>
                <a:cs typeface="B Titr" panose="00000700000000000000" pitchFamily="2" charset="-78"/>
              </a:rPr>
              <a:t>BMR</a:t>
            </a:r>
            <a:r>
              <a:rPr lang="fa-IR" sz="2400" b="1" dirty="0" smtClean="0">
                <a:solidFill>
                  <a:schemeClr val="bg1"/>
                </a:solidFill>
                <a:latin typeface="Arial Black" panose="020B0A04020102020204" pitchFamily="34" charset="0"/>
                <a:cs typeface="B Titr" panose="00000700000000000000" pitchFamily="2" charset="-78"/>
              </a:rPr>
              <a:t> </a:t>
            </a:r>
            <a:r>
              <a:rPr lang="en-GB" sz="2400" b="1" dirty="0" smtClean="0">
                <a:solidFill>
                  <a:schemeClr val="bg1"/>
                </a:solidFill>
                <a:latin typeface="Arial Black" panose="020B0A04020102020204" pitchFamily="34" charset="0"/>
                <a:cs typeface="B Titr" panose="00000700000000000000" pitchFamily="2" charset="-78"/>
              </a:rPr>
              <a:t> </a:t>
            </a:r>
            <a:r>
              <a:rPr lang="fa-IR" sz="2400" b="1" dirty="0">
                <a:solidFill>
                  <a:schemeClr val="bg1"/>
                </a:solidFill>
                <a:latin typeface="Arial Black" panose="020B0A04020102020204" pitchFamily="34" charset="0"/>
                <a:cs typeface="B Titr" panose="00000700000000000000" pitchFamily="2" charset="-78"/>
              </a:rPr>
              <a:t>به 4 پارامتر نیاز است که عبارتند از : </a:t>
            </a:r>
            <a:r>
              <a:rPr lang="fa-IR" sz="2400" b="1" dirty="0" smtClean="0">
                <a:solidFill>
                  <a:schemeClr val="bg1"/>
                </a:solidFill>
                <a:latin typeface="Arial Black" panose="020B0A04020102020204" pitchFamily="34" charset="0"/>
                <a:cs typeface="B Titr" panose="00000700000000000000" pitchFamily="2" charset="-78"/>
              </a:rPr>
              <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وزن(</a:t>
            </a:r>
            <a:r>
              <a:rPr lang="en-GB" sz="2400" b="1" dirty="0" smtClean="0">
                <a:solidFill>
                  <a:schemeClr val="bg1"/>
                </a:solidFill>
                <a:latin typeface="Arial Black" panose="020B0A04020102020204" pitchFamily="34" charset="0"/>
                <a:cs typeface="B Titr" panose="00000700000000000000" pitchFamily="2" charset="-78"/>
              </a:rPr>
              <a:t>weight</a:t>
            </a:r>
            <a:r>
              <a:rPr lang="fa-IR" sz="2400" b="1" dirty="0" smtClean="0">
                <a:solidFill>
                  <a:schemeClr val="bg1"/>
                </a:solidFill>
                <a:latin typeface="Arial Black" panose="020B0A04020102020204" pitchFamily="34" charset="0"/>
                <a:cs typeface="B Titr" panose="00000700000000000000" pitchFamily="2" charset="-78"/>
              </a:rPr>
              <a:t>)</a:t>
            </a:r>
            <a:r>
              <a:rPr lang="en-GB" sz="2400" b="1" dirty="0" smtClean="0">
                <a:solidFill>
                  <a:schemeClr val="bg1"/>
                </a:solidFill>
                <a:latin typeface="Arial Black" panose="020B0A04020102020204" pitchFamily="34" charset="0"/>
                <a:cs typeface="B Titr" panose="00000700000000000000" pitchFamily="2" charset="-78"/>
              </a:rPr>
              <a:t>، </a:t>
            </a:r>
            <a:r>
              <a:rPr lang="fa-IR" sz="2400" b="1" dirty="0">
                <a:solidFill>
                  <a:schemeClr val="bg1"/>
                </a:solidFill>
                <a:latin typeface="Arial Black" panose="020B0A04020102020204" pitchFamily="34" charset="0"/>
                <a:cs typeface="B Titr" panose="00000700000000000000" pitchFamily="2" charset="-78"/>
              </a:rPr>
              <a:t>قد (</a:t>
            </a:r>
            <a:r>
              <a:rPr lang="en-GB" sz="2400" b="1" dirty="0" smtClean="0">
                <a:solidFill>
                  <a:schemeClr val="bg1"/>
                </a:solidFill>
                <a:latin typeface="Arial Black" panose="020B0A04020102020204" pitchFamily="34" charset="0"/>
                <a:cs typeface="B Titr" panose="00000700000000000000" pitchFamily="2" charset="-78"/>
              </a:rPr>
              <a:t>height</a:t>
            </a:r>
            <a:r>
              <a:rPr lang="fa-IR" sz="2400" b="1" dirty="0" smtClean="0">
                <a:solidFill>
                  <a:schemeClr val="bg1"/>
                </a:solidFill>
                <a:latin typeface="Arial Black" panose="020B0A04020102020204" pitchFamily="34" charset="0"/>
                <a:cs typeface="B Titr" panose="00000700000000000000" pitchFamily="2" charset="-78"/>
              </a:rPr>
              <a:t>)</a:t>
            </a:r>
            <a:r>
              <a:rPr lang="en-GB" sz="2400" b="1" dirty="0" smtClean="0">
                <a:solidFill>
                  <a:schemeClr val="bg1"/>
                </a:solidFill>
                <a:latin typeface="Arial Black" panose="020B0A04020102020204" pitchFamily="34" charset="0"/>
                <a:cs typeface="B Titr" panose="00000700000000000000" pitchFamily="2" charset="-78"/>
              </a:rPr>
              <a:t>، </a:t>
            </a:r>
            <a:r>
              <a:rPr lang="fa-IR" sz="2400" b="1" dirty="0">
                <a:solidFill>
                  <a:schemeClr val="bg1"/>
                </a:solidFill>
                <a:latin typeface="Arial Black" panose="020B0A04020102020204" pitchFamily="34" charset="0"/>
                <a:cs typeface="B Titr" panose="00000700000000000000" pitchFamily="2" charset="-78"/>
              </a:rPr>
              <a:t>سن(</a:t>
            </a:r>
            <a:r>
              <a:rPr lang="en-GB" sz="2400" b="1" dirty="0" smtClean="0">
                <a:solidFill>
                  <a:schemeClr val="bg1"/>
                </a:solidFill>
                <a:latin typeface="Arial Black" panose="020B0A04020102020204" pitchFamily="34" charset="0"/>
                <a:cs typeface="B Titr" panose="00000700000000000000" pitchFamily="2" charset="-78"/>
              </a:rPr>
              <a:t>age</a:t>
            </a:r>
            <a:r>
              <a:rPr lang="fa-IR" sz="2400" b="1" dirty="0" smtClean="0">
                <a:solidFill>
                  <a:schemeClr val="bg1"/>
                </a:solidFill>
                <a:latin typeface="Arial Black" panose="020B0A04020102020204" pitchFamily="34" charset="0"/>
                <a:cs typeface="B Titr" panose="00000700000000000000" pitchFamily="2" charset="-78"/>
              </a:rPr>
              <a:t>)و جنسیت (</a:t>
            </a:r>
            <a:r>
              <a:rPr lang="en-GB" sz="2400" b="1" dirty="0" smtClean="0">
                <a:solidFill>
                  <a:schemeClr val="bg1"/>
                </a:solidFill>
                <a:latin typeface="Arial Black" panose="020B0A04020102020204" pitchFamily="34" charset="0"/>
                <a:cs typeface="B Titr" panose="00000700000000000000" pitchFamily="2" charset="-78"/>
              </a:rPr>
              <a:t>se</a:t>
            </a:r>
            <a:r>
              <a:rPr lang="en-GB" sz="2400" b="1" dirty="0">
                <a:solidFill>
                  <a:schemeClr val="bg1"/>
                </a:solidFill>
                <a:latin typeface="Arial Black" panose="020B0A04020102020204" pitchFamily="34" charset="0"/>
                <a:cs typeface="B Titr" panose="00000700000000000000" pitchFamily="2" charset="-78"/>
              </a:rPr>
              <a:t>x</a:t>
            </a:r>
            <a:r>
              <a:rPr lang="fa-IR" sz="2400" b="1" dirty="0" smtClean="0">
                <a:solidFill>
                  <a:schemeClr val="bg1"/>
                </a:solidFill>
                <a:latin typeface="Arial Black" panose="020B0A04020102020204" pitchFamily="34" charset="0"/>
                <a:cs typeface="B Titr" panose="00000700000000000000" pitchFamily="2" charset="-78"/>
              </a:rPr>
              <a:t>).</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 </a:t>
            </a:r>
            <a:r>
              <a:rPr lang="fa-IR" sz="2400" b="1" dirty="0">
                <a:solidFill>
                  <a:schemeClr val="bg1"/>
                </a:solidFill>
                <a:latin typeface="Arial Black" panose="020B0A04020102020204" pitchFamily="34" charset="0"/>
                <a:cs typeface="B Titr" panose="00000700000000000000" pitchFamily="2" charset="-78"/>
              </a:rPr>
              <a:t>با توجه به پارامترهای بالا مشاهده می شود که </a:t>
            </a:r>
            <a:r>
              <a:rPr lang="en-GB" sz="2400" b="1" dirty="0" smtClean="0">
                <a:solidFill>
                  <a:schemeClr val="bg1"/>
                </a:solidFill>
                <a:latin typeface="Arial Black" panose="020B0A04020102020204" pitchFamily="34" charset="0"/>
                <a:cs typeface="B Titr" panose="00000700000000000000" pitchFamily="2" charset="-78"/>
              </a:rPr>
              <a:t>BMR</a:t>
            </a:r>
            <a:r>
              <a:rPr lang="fa-IR" sz="2400" b="1" dirty="0" smtClean="0">
                <a:solidFill>
                  <a:schemeClr val="bg1"/>
                </a:solidFill>
                <a:latin typeface="Arial Black" panose="020B0A04020102020204" pitchFamily="34" charset="0"/>
                <a:cs typeface="B Titr" panose="00000700000000000000" pitchFamily="2" charset="-78"/>
              </a:rPr>
              <a:t> </a:t>
            </a:r>
            <a:r>
              <a:rPr lang="en-GB" sz="2400" b="1" dirty="0" smtClean="0">
                <a:solidFill>
                  <a:schemeClr val="bg1"/>
                </a:solidFill>
                <a:latin typeface="Arial Black" panose="020B0A04020102020204" pitchFamily="34" charset="0"/>
                <a:cs typeface="B Titr" panose="00000700000000000000" pitchFamily="2" charset="-78"/>
              </a:rPr>
              <a:t> </a:t>
            </a:r>
            <a:r>
              <a:rPr lang="fa-IR" sz="2400" b="1" dirty="0">
                <a:solidFill>
                  <a:schemeClr val="bg1"/>
                </a:solidFill>
                <a:latin typeface="Arial Black" panose="020B0A04020102020204" pitchFamily="34" charset="0"/>
                <a:cs typeface="B Titr" panose="00000700000000000000" pitchFamily="2" charset="-78"/>
              </a:rPr>
              <a:t>بر خلاف </a:t>
            </a:r>
            <a:r>
              <a:rPr lang="en-GB" sz="2400" b="1" dirty="0" smtClean="0">
                <a:solidFill>
                  <a:schemeClr val="bg1"/>
                </a:solidFill>
                <a:latin typeface="Arial Black" panose="020B0A04020102020204" pitchFamily="34" charset="0"/>
                <a:cs typeface="B Titr" panose="00000700000000000000" pitchFamily="2" charset="-78"/>
              </a:rPr>
              <a:t>BMI</a:t>
            </a:r>
            <a:r>
              <a:rPr lang="fa-IR" sz="2400" b="1" dirty="0" smtClean="0">
                <a:solidFill>
                  <a:schemeClr val="bg1"/>
                </a:solidFill>
                <a:latin typeface="Arial Black" panose="020B0A04020102020204" pitchFamily="34" charset="0"/>
                <a:cs typeface="B Titr" panose="00000700000000000000" pitchFamily="2" charset="-78"/>
              </a:rPr>
              <a:t> </a:t>
            </a:r>
            <a:r>
              <a:rPr lang="en-GB" sz="2400" b="1" dirty="0" smtClean="0">
                <a:solidFill>
                  <a:schemeClr val="bg1"/>
                </a:solidFill>
                <a:latin typeface="Arial Black" panose="020B0A04020102020204" pitchFamily="34" charset="0"/>
                <a:cs typeface="B Titr" panose="00000700000000000000" pitchFamily="2" charset="-78"/>
              </a:rPr>
              <a:t> </a:t>
            </a:r>
            <a:r>
              <a:rPr lang="fa-IR" sz="2400" b="1" dirty="0">
                <a:solidFill>
                  <a:schemeClr val="bg1"/>
                </a:solidFill>
                <a:latin typeface="Arial Black" panose="020B0A04020102020204" pitchFamily="34" charset="0"/>
                <a:cs typeface="B Titr" panose="00000700000000000000" pitchFamily="2" charset="-78"/>
              </a:rPr>
              <a:t>به جنسیت و سن وابسته </a:t>
            </a:r>
            <a:r>
              <a:rPr lang="fa-IR" sz="2400" b="1" dirty="0" smtClean="0">
                <a:solidFill>
                  <a:schemeClr val="bg1"/>
                </a:solidFill>
                <a:latin typeface="Arial Black" panose="020B0A04020102020204" pitchFamily="34" charset="0"/>
                <a:cs typeface="B Titr" panose="00000700000000000000" pitchFamily="2" charset="-78"/>
              </a:rPr>
              <a:t>است.</a:t>
            </a:r>
            <a:endParaRPr lang="en-US" sz="2400" b="1" dirty="0">
              <a:solidFill>
                <a:schemeClr val="bg1"/>
              </a:solidFill>
              <a:latin typeface="Arial Black" panose="020B0A04020102020204" pitchFamily="34" charset="0"/>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20</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متابوليسم پايه يا </a:t>
            </a:r>
            <a:r>
              <a:rPr lang="fa-IR" sz="3600" dirty="0" smtClean="0">
                <a:solidFill>
                  <a:schemeClr val="accent3">
                    <a:lumMod val="40000"/>
                    <a:lumOff val="60000"/>
                  </a:schemeClr>
                </a:solidFill>
                <a:cs typeface="B Titr" panose="00000700000000000000" pitchFamily="2" charset="-78"/>
              </a:rPr>
              <a:t>استراحت </a:t>
            </a:r>
            <a:r>
              <a:rPr lang="en-GB" sz="3600" dirty="0" smtClean="0">
                <a:solidFill>
                  <a:schemeClr val="accent3">
                    <a:lumMod val="40000"/>
                    <a:lumOff val="60000"/>
                  </a:schemeClr>
                </a:solidFill>
                <a:cs typeface="B Titr" panose="00000700000000000000" pitchFamily="2" charset="-78"/>
              </a:rPr>
              <a:t> </a:t>
            </a:r>
            <a:r>
              <a:rPr lang="en-GB" sz="3600" dirty="0" smtClean="0">
                <a:solidFill>
                  <a:schemeClr val="accent3">
                    <a:lumMod val="40000"/>
                    <a:lumOff val="60000"/>
                  </a:schemeClr>
                </a:solidFill>
                <a:latin typeface="Arial Black" panose="020B0A04020102020204" pitchFamily="34" charset="0"/>
                <a:cs typeface="B Titr" panose="00000700000000000000" pitchFamily="2" charset="-78"/>
              </a:rPr>
              <a:t>BMR</a:t>
            </a:r>
            <a:r>
              <a:rPr lang="en-GB" sz="3600" dirty="0" smtClean="0">
                <a:solidFill>
                  <a:schemeClr val="accent3">
                    <a:lumMod val="40000"/>
                    <a:lumOff val="60000"/>
                  </a:schemeClr>
                </a:solidFill>
                <a:cs typeface="B Titr" panose="00000700000000000000" pitchFamily="2" charset="-78"/>
              </a:rPr>
              <a:t> </a:t>
            </a:r>
            <a:endParaRPr lang="fa-IR" sz="3600" dirty="0">
              <a:solidFill>
                <a:schemeClr val="accent3">
                  <a:lumMod val="40000"/>
                  <a:lumOff val="60000"/>
                </a:schemeClr>
              </a:solidFill>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72035" y="1299545"/>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27" y="1229415"/>
            <a:ext cx="2251087" cy="1733704"/>
          </a:xfrm>
          <a:prstGeom prst="rect">
            <a:avLst/>
          </a:prstGeom>
        </p:spPr>
      </p:pic>
      <p:pic>
        <p:nvPicPr>
          <p:cNvPr id="14" name="Picture 13"/>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77155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latin typeface="Arial Black" panose="020B0A04020102020204" pitchFamily="34" charset="0"/>
                <a:cs typeface="B Titr" panose="00000700000000000000" pitchFamily="2" charset="-78"/>
              </a:rPr>
              <a:t>* محاسبه </a:t>
            </a:r>
            <a:r>
              <a:rPr lang="en-GB" sz="2400" b="1" dirty="0" smtClean="0">
                <a:solidFill>
                  <a:schemeClr val="bg1"/>
                </a:solidFill>
                <a:latin typeface="Arial Black" panose="020B0A04020102020204" pitchFamily="34" charset="0"/>
                <a:cs typeface="B Titr" panose="00000700000000000000" pitchFamily="2" charset="-78"/>
              </a:rPr>
              <a:t>BMR</a:t>
            </a:r>
            <a:r>
              <a:rPr lang="fa-IR" sz="2400" b="1" dirty="0" smtClean="0">
                <a:solidFill>
                  <a:schemeClr val="bg1"/>
                </a:solidFill>
                <a:latin typeface="Arial Black" panose="020B0A04020102020204" pitchFamily="34" charset="0"/>
                <a:cs typeface="B Titr" panose="00000700000000000000" pitchFamily="2" charset="-78"/>
              </a:rPr>
              <a:t> </a:t>
            </a:r>
            <a:r>
              <a:rPr lang="en-GB" sz="2400" b="1" dirty="0" smtClean="0">
                <a:solidFill>
                  <a:schemeClr val="bg1"/>
                </a:solidFill>
                <a:latin typeface="Arial Black" panose="020B0A04020102020204" pitchFamily="34" charset="0"/>
                <a:cs typeface="B Titr" panose="00000700000000000000" pitchFamily="2" charset="-78"/>
              </a:rPr>
              <a:t> </a:t>
            </a:r>
            <a:r>
              <a:rPr lang="fa-IR" sz="2400" b="1" dirty="0">
                <a:solidFill>
                  <a:schemeClr val="bg1"/>
                </a:solidFill>
                <a:latin typeface="Arial Black" panose="020B0A04020102020204" pitchFamily="34" charset="0"/>
                <a:cs typeface="B Titr" panose="00000700000000000000" pitchFamily="2" charset="-78"/>
              </a:rPr>
              <a:t>در </a:t>
            </a:r>
            <a:r>
              <a:rPr lang="fa-IR" sz="2400" b="1" dirty="0" smtClean="0">
                <a:solidFill>
                  <a:schemeClr val="bg1"/>
                </a:solidFill>
                <a:latin typeface="Arial Black" panose="020B0A04020102020204" pitchFamily="34" charset="0"/>
                <a:cs typeface="B Titr" panose="00000700000000000000" pitchFamily="2" charset="-78"/>
              </a:rPr>
              <a:t>مردان با فرمول </a:t>
            </a:r>
            <a:r>
              <a:rPr lang="fa-IR" sz="2400" b="1" dirty="0">
                <a:solidFill>
                  <a:schemeClr val="bg1"/>
                </a:solidFill>
                <a:latin typeface="Arial Black" panose="020B0A04020102020204" pitchFamily="34" charset="0"/>
                <a:cs typeface="B Titr" panose="00000700000000000000" pitchFamily="2" charset="-78"/>
              </a:rPr>
              <a:t>هریس – بندیکت: </a:t>
            </a:r>
            <a:r>
              <a:rPr lang="fa-IR" sz="2400" b="1" dirty="0" smtClean="0">
                <a:solidFill>
                  <a:schemeClr val="bg1"/>
                </a:solidFill>
                <a:latin typeface="Arial Black" panose="020B0A04020102020204" pitchFamily="34" charset="0"/>
                <a:cs typeface="B Titr" panose="00000700000000000000" pitchFamily="2" charset="-78"/>
              </a:rPr>
              <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دراین </a:t>
            </a:r>
            <a:r>
              <a:rPr lang="fa-IR" sz="2400" b="1" dirty="0">
                <a:solidFill>
                  <a:schemeClr val="bg1"/>
                </a:solidFill>
                <a:latin typeface="Arial Black" panose="020B0A04020102020204" pitchFamily="34" charset="0"/>
                <a:cs typeface="B Titr" panose="00000700000000000000" pitchFamily="2" charset="-78"/>
              </a:rPr>
              <a:t>روش انرژی مورد نیاز متابولیسم پایه بر حسب </a:t>
            </a:r>
            <a:r>
              <a:rPr lang="fa-IR" sz="2400" b="1" dirty="0" smtClean="0">
                <a:solidFill>
                  <a:schemeClr val="bg1"/>
                </a:solidFill>
                <a:latin typeface="Arial Black" panose="020B0A04020102020204" pitchFamily="34" charset="0"/>
                <a:cs typeface="B Titr" panose="00000700000000000000" pitchFamily="2" charset="-78"/>
              </a:rPr>
              <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کیلوکالری </a:t>
            </a:r>
            <a:r>
              <a:rPr lang="fa-IR" sz="2400" b="1" dirty="0">
                <a:solidFill>
                  <a:schemeClr val="bg1"/>
                </a:solidFill>
                <a:latin typeface="Arial Black" panose="020B0A04020102020204" pitchFamily="34" charset="0"/>
                <a:cs typeface="B Titr" panose="00000700000000000000" pitchFamily="2" charset="-78"/>
              </a:rPr>
              <a:t>در روز مطابق فرمول های زیر برای </a:t>
            </a:r>
            <a:r>
              <a:rPr lang="fa-IR" sz="2400" b="1" dirty="0" smtClean="0">
                <a:solidFill>
                  <a:schemeClr val="bg1"/>
                </a:solidFill>
                <a:latin typeface="Arial Black" panose="020B0A04020102020204" pitchFamily="34" charset="0"/>
                <a:cs typeface="B Titr" panose="00000700000000000000" pitchFamily="2" charset="-78"/>
              </a:rPr>
              <a:t>مردان</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 </a:t>
            </a:r>
            <a:r>
              <a:rPr lang="fa-IR" sz="2400" b="1" dirty="0">
                <a:solidFill>
                  <a:schemeClr val="bg1"/>
                </a:solidFill>
                <a:latin typeface="Arial Black" panose="020B0A04020102020204" pitchFamily="34" charset="0"/>
                <a:cs typeface="B Titr" panose="00000700000000000000" pitchFamily="2" charset="-78"/>
              </a:rPr>
              <a:t>و زنان قابل محاسبه می باشد</a:t>
            </a:r>
            <a:r>
              <a:rPr lang="fa-IR" sz="2400" b="1" dirty="0" smtClean="0">
                <a:solidFill>
                  <a:schemeClr val="bg1"/>
                </a:solidFill>
                <a:latin typeface="Arial Black" panose="020B0A04020102020204" pitchFamily="34" charset="0"/>
                <a:cs typeface="B Titr" panose="00000700000000000000" pitchFamily="2" charset="-78"/>
              </a:rPr>
              <a:t>.</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در </a:t>
            </a:r>
            <a:r>
              <a:rPr lang="fa-IR" sz="2400" b="1" dirty="0">
                <a:solidFill>
                  <a:schemeClr val="bg1"/>
                </a:solidFill>
                <a:latin typeface="Arial Black" panose="020B0A04020102020204" pitchFamily="34" charset="0"/>
                <a:cs typeface="B Titr" panose="00000700000000000000" pitchFamily="2" charset="-78"/>
              </a:rPr>
              <a:t>این فرمول ها سن </a:t>
            </a:r>
            <a:r>
              <a:rPr lang="fa-IR" sz="2400" b="1" dirty="0" smtClean="0">
                <a:solidFill>
                  <a:schemeClr val="bg1"/>
                </a:solidFill>
                <a:latin typeface="Arial Black" panose="020B0A04020102020204" pitchFamily="34" charset="0"/>
                <a:cs typeface="B Titr" panose="00000700000000000000" pitchFamily="2" charset="-78"/>
              </a:rPr>
              <a:t>برحسب </a:t>
            </a:r>
            <a:r>
              <a:rPr lang="fa-IR" sz="2400" b="1" dirty="0">
                <a:solidFill>
                  <a:schemeClr val="bg1"/>
                </a:solidFill>
                <a:latin typeface="Arial Black" panose="020B0A04020102020204" pitchFamily="34" charset="0"/>
                <a:cs typeface="B Titr" panose="00000700000000000000" pitchFamily="2" charset="-78"/>
              </a:rPr>
              <a:t>سال،قد برحسب سانتی متر و وزن بر حسب کیلوگرم در نظر گرفته می شود:</a:t>
            </a:r>
            <a:br>
              <a:rPr lang="fa-IR" sz="2400" b="1" dirty="0">
                <a:solidFill>
                  <a:schemeClr val="bg1"/>
                </a:solidFill>
                <a:latin typeface="Arial Black" panose="020B0A04020102020204" pitchFamily="34" charset="0"/>
                <a:cs typeface="B Titr" panose="00000700000000000000" pitchFamily="2" charset="-78"/>
              </a:rPr>
            </a:br>
            <a:r>
              <a:rPr lang="fa-IR" sz="1700" b="1" dirty="0" smtClean="0">
                <a:solidFill>
                  <a:schemeClr val="bg1"/>
                </a:solidFill>
                <a:latin typeface="Arial Black" panose="020B0A04020102020204" pitchFamily="34" charset="0"/>
                <a:cs typeface="B Titr" panose="00000700000000000000" pitchFamily="2" charset="-78"/>
              </a:rPr>
              <a:t>در </a:t>
            </a:r>
            <a:r>
              <a:rPr lang="fa-IR" sz="1700" b="1" dirty="0">
                <a:solidFill>
                  <a:schemeClr val="bg1"/>
                </a:solidFill>
                <a:latin typeface="Arial Black" panose="020B0A04020102020204" pitchFamily="34" charset="0"/>
                <a:cs typeface="B Titr" panose="00000700000000000000" pitchFamily="2" charset="-78"/>
              </a:rPr>
              <a:t>زنان :[ </a:t>
            </a:r>
            <a:r>
              <a:rPr lang="en-GB" sz="1700" b="1" dirty="0">
                <a:solidFill>
                  <a:schemeClr val="bg1"/>
                </a:solidFill>
                <a:latin typeface="Arial Black" panose="020B0A04020102020204" pitchFamily="34" charset="0"/>
                <a:cs typeface="B Titr" panose="00000700000000000000" pitchFamily="2" charset="-78"/>
              </a:rPr>
              <a:t>BMR= 655 + [9.6 x Weight(kg) ] + [1.8 x Height(cm) ] – [4.7 x Age </a:t>
            </a:r>
            <a:br>
              <a:rPr lang="en-GB" sz="1700" b="1" dirty="0">
                <a:solidFill>
                  <a:schemeClr val="bg1"/>
                </a:solidFill>
                <a:latin typeface="Arial Black" panose="020B0A04020102020204" pitchFamily="34" charset="0"/>
                <a:cs typeface="B Titr" panose="00000700000000000000" pitchFamily="2" charset="-78"/>
              </a:rPr>
            </a:br>
            <a:r>
              <a:rPr lang="fa-IR" sz="1700" b="1" dirty="0">
                <a:solidFill>
                  <a:schemeClr val="bg1"/>
                </a:solidFill>
                <a:latin typeface="Arial Black" panose="020B0A04020102020204" pitchFamily="34" charset="0"/>
                <a:cs typeface="B Titr" panose="00000700000000000000" pitchFamily="2" charset="-78"/>
              </a:rPr>
              <a:t>در مردان :[ </a:t>
            </a:r>
            <a:r>
              <a:rPr lang="en-GB" sz="1700" b="1" dirty="0">
                <a:solidFill>
                  <a:schemeClr val="bg1"/>
                </a:solidFill>
                <a:latin typeface="Arial Black" panose="020B0A04020102020204" pitchFamily="34" charset="0"/>
                <a:cs typeface="B Titr" panose="00000700000000000000" pitchFamily="2" charset="-78"/>
              </a:rPr>
              <a:t>BMR= 66 + [ 13.7 x Weight(kg) ] + [ 5 x Height(cm) ] – [ 6.8 x Age </a:t>
            </a:r>
            <a:r>
              <a:rPr lang="fa-IR" sz="2000" b="1" dirty="0" smtClean="0">
                <a:solidFill>
                  <a:schemeClr val="bg1"/>
                </a:solidFill>
                <a:latin typeface="Arial Black" panose="020B0A04020102020204" pitchFamily="34" charset="0"/>
                <a:cs typeface="B Titr" panose="00000700000000000000" pitchFamily="2" charset="-78"/>
              </a:rPr>
              <a:t/>
            </a:r>
            <a:br>
              <a:rPr lang="fa-IR" sz="2000" b="1" dirty="0" smtClean="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همان </a:t>
            </a:r>
            <a:r>
              <a:rPr lang="fa-IR" sz="2400" b="1" dirty="0">
                <a:solidFill>
                  <a:schemeClr val="bg1"/>
                </a:solidFill>
                <a:latin typeface="Arial Black" panose="020B0A04020102020204" pitchFamily="34" charset="0"/>
                <a:cs typeface="B Titr" panose="00000700000000000000" pitchFamily="2" charset="-78"/>
              </a:rPr>
              <a:t>طور که مشاهده می کنید رابطه ی محاسبه ی </a:t>
            </a:r>
            <a:r>
              <a:rPr lang="en-GB" sz="2400" b="1" dirty="0" smtClean="0">
                <a:solidFill>
                  <a:schemeClr val="bg1"/>
                </a:solidFill>
                <a:latin typeface="Arial Black" panose="020B0A04020102020204" pitchFamily="34" charset="0"/>
                <a:cs typeface="B Titr" panose="00000700000000000000" pitchFamily="2" charset="-78"/>
              </a:rPr>
              <a:t>BMR</a:t>
            </a:r>
            <a:r>
              <a:rPr lang="fa-IR" sz="2400" b="1" dirty="0" smtClean="0">
                <a:solidFill>
                  <a:schemeClr val="bg1"/>
                </a:solidFill>
                <a:latin typeface="Arial Black" panose="020B0A04020102020204" pitchFamily="34" charset="0"/>
                <a:cs typeface="B Titr" panose="00000700000000000000" pitchFamily="2" charset="-78"/>
              </a:rPr>
              <a:t> </a:t>
            </a:r>
            <a:r>
              <a:rPr lang="en-GB" sz="2400" b="1" dirty="0" smtClean="0">
                <a:solidFill>
                  <a:schemeClr val="bg1"/>
                </a:solidFill>
                <a:latin typeface="Arial Black" panose="020B0A04020102020204" pitchFamily="34" charset="0"/>
                <a:cs typeface="B Titr" panose="00000700000000000000" pitchFamily="2" charset="-78"/>
              </a:rPr>
              <a:t> </a:t>
            </a:r>
            <a:r>
              <a:rPr lang="fa-IR" sz="2400" b="1" dirty="0">
                <a:solidFill>
                  <a:schemeClr val="bg1"/>
                </a:solidFill>
                <a:latin typeface="Arial Black" panose="020B0A04020102020204" pitchFamily="34" charset="0"/>
                <a:cs typeface="B Titr" panose="00000700000000000000" pitchFamily="2" charset="-78"/>
              </a:rPr>
              <a:t>برای زنان و مردان متفاوت است چراکه مقدار نیاز بدن زنان و مردان به انرژی متفاوت است. </a:t>
            </a: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21</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fa-IR" sz="3600" dirty="0" smtClean="0">
                <a:solidFill>
                  <a:schemeClr val="accent3">
                    <a:lumMod val="40000"/>
                    <a:lumOff val="60000"/>
                  </a:schemeClr>
                </a:solidFill>
                <a:cs typeface="B Titr" panose="00000700000000000000" pitchFamily="2" charset="-78"/>
              </a:rPr>
              <a:t>فرمول </a:t>
            </a:r>
            <a:r>
              <a:rPr lang="fa-IR" sz="3600" dirty="0">
                <a:solidFill>
                  <a:schemeClr val="accent3">
                    <a:lumMod val="40000"/>
                    <a:lumOff val="60000"/>
                  </a:schemeClr>
                </a:solidFill>
                <a:cs typeface="B Titr" panose="00000700000000000000" pitchFamily="2" charset="-78"/>
              </a:rPr>
              <a:t>محاسبه </a:t>
            </a:r>
            <a:r>
              <a:rPr lang="en-GB" sz="3600" dirty="0">
                <a:solidFill>
                  <a:schemeClr val="accent3">
                    <a:lumMod val="40000"/>
                    <a:lumOff val="60000"/>
                  </a:schemeClr>
                </a:solidFill>
                <a:latin typeface="Arial Black" panose="020B0A04020102020204" pitchFamily="34" charset="0"/>
                <a:cs typeface="B Titr" panose="00000700000000000000" pitchFamily="2" charset="-78"/>
              </a:rPr>
              <a:t>BMR</a:t>
            </a:r>
            <a:r>
              <a:rPr lang="fa-IR" sz="3600" dirty="0" smtClean="0">
                <a:solidFill>
                  <a:schemeClr val="accent3">
                    <a:lumMod val="40000"/>
                    <a:lumOff val="60000"/>
                  </a:schemeClr>
                </a:solidFill>
                <a:cs typeface="B Titr" panose="00000700000000000000" pitchFamily="2" charset="-78"/>
              </a:rPr>
              <a:t> </a:t>
            </a:r>
            <a:r>
              <a:rPr lang="fa-IR" sz="3600" dirty="0">
                <a:solidFill>
                  <a:schemeClr val="accent3">
                    <a:lumMod val="40000"/>
                    <a:lumOff val="60000"/>
                  </a:schemeClr>
                </a:solidFill>
                <a:cs typeface="B Titr" panose="00000700000000000000" pitchFamily="2" charset="-78"/>
              </a:rPr>
              <a:t>برای زنان و مردان</a:t>
            </a: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72035" y="1299545"/>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89" y="1314176"/>
            <a:ext cx="2933727" cy="2259448"/>
          </a:xfrm>
          <a:prstGeom prst="rect">
            <a:avLst/>
          </a:prstGeom>
        </p:spPr>
      </p:pic>
      <p:pic>
        <p:nvPicPr>
          <p:cNvPr id="14" name="Picture 13"/>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33515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a:solidFill>
                  <a:schemeClr val="bg1"/>
                </a:solidFill>
                <a:latin typeface="Arial Black" panose="020B0A04020102020204" pitchFamily="34" charset="0"/>
                <a:cs typeface="B Titr" panose="00000700000000000000" pitchFamily="2" charset="-78"/>
              </a:rPr>
              <a:t>مثلا در مردی </a:t>
            </a:r>
            <a:r>
              <a:rPr lang="fa-IR" sz="2400" b="1" dirty="0" smtClean="0">
                <a:solidFill>
                  <a:schemeClr val="bg1"/>
                </a:solidFill>
                <a:latin typeface="Arial Black" panose="020B0A04020102020204" pitchFamily="34" charset="0"/>
                <a:cs typeface="B Titr" panose="00000700000000000000" pitchFamily="2" charset="-78"/>
              </a:rPr>
              <a:t>که </a:t>
            </a:r>
            <a:r>
              <a:rPr lang="fa-IR" sz="2400" b="1" dirty="0">
                <a:solidFill>
                  <a:schemeClr val="bg1"/>
                </a:solidFill>
                <a:latin typeface="Arial Black" panose="020B0A04020102020204" pitchFamily="34" charset="0"/>
                <a:cs typeface="B Titr" panose="00000700000000000000" pitchFamily="2" charset="-78"/>
              </a:rPr>
              <a:t>80 کیلوگرم وزن ، 170 سانتی متر قد ، 25 سال سن دارد </a:t>
            </a:r>
            <a:r>
              <a:rPr lang="en-GB" sz="2400" b="1" dirty="0" smtClean="0">
                <a:solidFill>
                  <a:schemeClr val="bg1"/>
                </a:solidFill>
                <a:latin typeface="Arial Black" panose="020B0A04020102020204" pitchFamily="34" charset="0"/>
                <a:cs typeface="B Titr" panose="00000700000000000000" pitchFamily="2" charset="-78"/>
              </a:rPr>
              <a:t>BMR</a:t>
            </a:r>
            <a:r>
              <a:rPr lang="fa-IR" sz="2400" b="1" dirty="0" smtClean="0">
                <a:solidFill>
                  <a:schemeClr val="bg1"/>
                </a:solidFill>
                <a:latin typeface="Arial Black" panose="020B0A04020102020204" pitchFamily="34" charset="0"/>
                <a:cs typeface="B Titr" panose="00000700000000000000" pitchFamily="2" charset="-78"/>
              </a:rPr>
              <a:t> </a:t>
            </a:r>
            <a:r>
              <a:rPr lang="en-GB" sz="2400" b="1" dirty="0" smtClean="0">
                <a:solidFill>
                  <a:schemeClr val="bg1"/>
                </a:solidFill>
                <a:latin typeface="Arial Black" panose="020B0A04020102020204" pitchFamily="34" charset="0"/>
                <a:cs typeface="B Titr" panose="00000700000000000000" pitchFamily="2" charset="-78"/>
              </a:rPr>
              <a:t> </a:t>
            </a:r>
            <a:r>
              <a:rPr lang="fa-IR" sz="2400" b="1" dirty="0">
                <a:solidFill>
                  <a:schemeClr val="bg1"/>
                </a:solidFill>
                <a:latin typeface="Arial Black" panose="020B0A04020102020204" pitchFamily="34" charset="0"/>
                <a:cs typeface="B Titr" panose="00000700000000000000" pitchFamily="2" charset="-78"/>
              </a:rPr>
              <a:t>به صورت زیر محاسبه می شود: </a:t>
            </a:r>
            <a:r>
              <a:rPr lang="fa-IR" sz="2400" b="1" dirty="0" smtClean="0">
                <a:solidFill>
                  <a:schemeClr val="bg1"/>
                </a:solidFill>
                <a:latin typeface="Arial Black" panose="020B0A04020102020204" pitchFamily="34" charset="0"/>
                <a:cs typeface="B Titr" panose="00000700000000000000" pitchFamily="2" charset="-78"/>
              </a:rPr>
              <a:t/>
            </a:r>
            <a:br>
              <a:rPr lang="fa-IR" sz="2400" b="1" dirty="0" smtClean="0">
                <a:solidFill>
                  <a:schemeClr val="bg1"/>
                </a:solidFill>
                <a:latin typeface="Arial Black" panose="020B0A04020102020204" pitchFamily="34" charset="0"/>
                <a:cs typeface="B Titr" panose="00000700000000000000" pitchFamily="2" charset="-78"/>
              </a:rPr>
            </a:br>
            <a:r>
              <a:rPr lang="en-GB" sz="2200" b="1" dirty="0" smtClean="0">
                <a:solidFill>
                  <a:schemeClr val="bg1"/>
                </a:solidFill>
                <a:latin typeface="Arial Black" panose="020B0A04020102020204" pitchFamily="34" charset="0"/>
                <a:cs typeface="B Titr" panose="00000700000000000000" pitchFamily="2" charset="-78"/>
              </a:rPr>
              <a:t>BMR </a:t>
            </a:r>
            <a:r>
              <a:rPr lang="en-GB" sz="2200" b="1" dirty="0">
                <a:solidFill>
                  <a:schemeClr val="bg1"/>
                </a:solidFill>
                <a:latin typeface="Arial Black" panose="020B0A04020102020204" pitchFamily="34" charset="0"/>
                <a:cs typeface="B Titr" panose="00000700000000000000" pitchFamily="2" charset="-78"/>
              </a:rPr>
              <a:t>= 66+ [ 13.7 x 80 ] + [5 x 170 ] – [6.8 x 25] = 1842 </a:t>
            </a:r>
            <a:r>
              <a:rPr lang="en-GB" sz="2400" b="1" dirty="0">
                <a:solidFill>
                  <a:schemeClr val="bg1"/>
                </a:solidFill>
                <a:latin typeface="Arial Black" panose="020B0A04020102020204" pitchFamily="34" charset="0"/>
                <a:cs typeface="B Titr" panose="00000700000000000000" pitchFamily="2" charset="-78"/>
              </a:rPr>
              <a:t/>
            </a:r>
            <a:br>
              <a:rPr lang="en-GB" sz="2400" b="1" dirty="0">
                <a:solidFill>
                  <a:schemeClr val="bg1"/>
                </a:solidFill>
                <a:latin typeface="Arial Black" panose="020B0A04020102020204" pitchFamily="34" charset="0"/>
                <a:cs typeface="B Titr" panose="00000700000000000000" pitchFamily="2" charset="-78"/>
              </a:rPr>
            </a:br>
            <a:r>
              <a:rPr lang="fa-IR" sz="2400" b="1" dirty="0">
                <a:solidFill>
                  <a:schemeClr val="bg1"/>
                </a:solidFill>
                <a:latin typeface="Arial Black" panose="020B0A04020102020204" pitchFamily="34" charset="0"/>
                <a:cs typeface="B Titr" panose="00000700000000000000" pitchFamily="2" charset="-78"/>
              </a:rPr>
              <a:t>یعنی چنین مردی روزانه به 1824 کالری انرژی نیاز دارد. </a:t>
            </a:r>
            <a:br>
              <a:rPr lang="fa-IR" sz="2400" b="1" dirty="0">
                <a:solidFill>
                  <a:schemeClr val="bg1"/>
                </a:solidFill>
                <a:latin typeface="Arial Black" panose="020B0A04020102020204" pitchFamily="34" charset="0"/>
                <a:cs typeface="B Titr" panose="00000700000000000000" pitchFamily="2" charset="-78"/>
              </a:rPr>
            </a:br>
            <a:r>
              <a:rPr lang="fa-IR" sz="2400" b="1" dirty="0">
                <a:solidFill>
                  <a:schemeClr val="bg1"/>
                </a:solidFill>
                <a:latin typeface="Arial Black" panose="020B0A04020102020204" pitchFamily="34" charset="0"/>
                <a:cs typeface="B Titr" panose="00000700000000000000" pitchFamily="2" charset="-78"/>
              </a:rPr>
              <a:t/>
            </a:r>
            <a:br>
              <a:rPr lang="fa-IR" sz="2400" b="1" dirty="0">
                <a:solidFill>
                  <a:schemeClr val="bg1"/>
                </a:solidFill>
                <a:latin typeface="Arial Black" panose="020B0A04020102020204" pitchFamily="34" charset="0"/>
                <a:cs typeface="B Titr" panose="00000700000000000000" pitchFamily="2" charset="-78"/>
              </a:rPr>
            </a:br>
            <a:r>
              <a:rPr lang="fa-IR" sz="2400" b="1" dirty="0">
                <a:solidFill>
                  <a:schemeClr val="bg1"/>
                </a:solidFill>
                <a:latin typeface="Arial Black" panose="020B0A04020102020204" pitchFamily="34" charset="0"/>
                <a:cs typeface="B Titr" panose="00000700000000000000" pitchFamily="2" charset="-78"/>
              </a:rPr>
              <a:t>این در حالی است که مقدار </a:t>
            </a:r>
            <a:r>
              <a:rPr lang="en-GB" sz="2400" b="1" dirty="0" smtClean="0">
                <a:solidFill>
                  <a:schemeClr val="bg1"/>
                </a:solidFill>
                <a:latin typeface="Arial Black" panose="020B0A04020102020204" pitchFamily="34" charset="0"/>
                <a:cs typeface="B Titr" panose="00000700000000000000" pitchFamily="2" charset="-78"/>
              </a:rPr>
              <a:t>BMR</a:t>
            </a:r>
            <a:r>
              <a:rPr lang="fa-IR" sz="2400" b="1" dirty="0" smtClean="0">
                <a:solidFill>
                  <a:schemeClr val="bg1"/>
                </a:solidFill>
                <a:latin typeface="Arial Black" panose="020B0A04020102020204" pitchFamily="34" charset="0"/>
                <a:cs typeface="B Titr" panose="00000700000000000000" pitchFamily="2" charset="-78"/>
              </a:rPr>
              <a:t> </a:t>
            </a:r>
            <a:r>
              <a:rPr lang="en-GB" sz="2400" b="1" dirty="0" smtClean="0">
                <a:solidFill>
                  <a:schemeClr val="bg1"/>
                </a:solidFill>
                <a:latin typeface="Arial Black" panose="020B0A04020102020204" pitchFamily="34" charset="0"/>
                <a:cs typeface="B Titr" panose="00000700000000000000" pitchFamily="2" charset="-78"/>
              </a:rPr>
              <a:t> </a:t>
            </a:r>
            <a:r>
              <a:rPr lang="fa-IR" sz="2400" b="1" dirty="0">
                <a:solidFill>
                  <a:schemeClr val="bg1"/>
                </a:solidFill>
                <a:latin typeface="Arial Black" panose="020B0A04020102020204" pitchFamily="34" charset="0"/>
                <a:cs typeface="B Titr" panose="00000700000000000000" pitchFamily="2" charset="-78"/>
              </a:rPr>
              <a:t>برای زنی با همین شرایط برابر 1611 خواهد بود. یعنی نیاز یک مرد به انرژی بیش از یک زن است، زیرا با شرایط جسمی و سنی یکسان </a:t>
            </a:r>
            <a:r>
              <a:rPr lang="en-GB" sz="2400" b="1" dirty="0" smtClean="0">
                <a:solidFill>
                  <a:schemeClr val="bg1"/>
                </a:solidFill>
                <a:latin typeface="Arial Black" panose="020B0A04020102020204" pitchFamily="34" charset="0"/>
                <a:cs typeface="B Titr" panose="00000700000000000000" pitchFamily="2" charset="-78"/>
              </a:rPr>
              <a:t>BMR</a:t>
            </a:r>
            <a:r>
              <a:rPr lang="fa-IR" sz="2400" b="1" dirty="0" smtClean="0">
                <a:solidFill>
                  <a:schemeClr val="bg1"/>
                </a:solidFill>
                <a:latin typeface="Arial Black" panose="020B0A04020102020204" pitchFamily="34" charset="0"/>
                <a:cs typeface="B Titr" panose="00000700000000000000" pitchFamily="2" charset="-78"/>
              </a:rPr>
              <a:t> </a:t>
            </a:r>
            <a:r>
              <a:rPr lang="en-GB" sz="2400" b="1" dirty="0" smtClean="0">
                <a:solidFill>
                  <a:schemeClr val="bg1"/>
                </a:solidFill>
                <a:latin typeface="Arial Black" panose="020B0A04020102020204" pitchFamily="34" charset="0"/>
                <a:cs typeface="B Titr" panose="00000700000000000000" pitchFamily="2" charset="-78"/>
              </a:rPr>
              <a:t> </a:t>
            </a:r>
            <a:r>
              <a:rPr lang="fa-IR" sz="2400" b="1" dirty="0">
                <a:solidFill>
                  <a:schemeClr val="bg1"/>
                </a:solidFill>
                <a:latin typeface="Arial Black" panose="020B0A04020102020204" pitchFamily="34" charset="0"/>
                <a:cs typeface="B Titr" panose="00000700000000000000" pitchFamily="2" charset="-78"/>
              </a:rPr>
              <a:t>یک مرد از یک زن بیشتر است. </a:t>
            </a: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22</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متابوليسم پايه يا </a:t>
            </a:r>
            <a:r>
              <a:rPr lang="fa-IR" sz="3600" dirty="0" smtClean="0">
                <a:solidFill>
                  <a:schemeClr val="accent3">
                    <a:lumMod val="40000"/>
                    <a:lumOff val="60000"/>
                  </a:schemeClr>
                </a:solidFill>
                <a:cs typeface="B Titr" panose="00000700000000000000" pitchFamily="2" charset="-78"/>
              </a:rPr>
              <a:t>استراحت </a:t>
            </a:r>
            <a:r>
              <a:rPr lang="en-GB" sz="3600" dirty="0" smtClean="0">
                <a:solidFill>
                  <a:schemeClr val="accent3">
                    <a:lumMod val="40000"/>
                    <a:lumOff val="60000"/>
                  </a:schemeClr>
                </a:solidFill>
                <a:cs typeface="B Titr" panose="00000700000000000000" pitchFamily="2" charset="-78"/>
              </a:rPr>
              <a:t> </a:t>
            </a:r>
            <a:r>
              <a:rPr lang="en-GB" sz="3600" dirty="0" smtClean="0">
                <a:solidFill>
                  <a:schemeClr val="accent3">
                    <a:lumMod val="40000"/>
                    <a:lumOff val="60000"/>
                  </a:schemeClr>
                </a:solidFill>
                <a:latin typeface="Arial Black" panose="020B0A04020102020204" pitchFamily="34" charset="0"/>
                <a:cs typeface="B Titr" panose="00000700000000000000" pitchFamily="2" charset="-78"/>
              </a:rPr>
              <a:t>BMR</a:t>
            </a:r>
            <a:r>
              <a:rPr lang="en-GB" sz="3600" dirty="0" smtClean="0">
                <a:solidFill>
                  <a:schemeClr val="accent3">
                    <a:lumMod val="40000"/>
                    <a:lumOff val="60000"/>
                  </a:schemeClr>
                </a:solidFill>
                <a:cs typeface="B Titr" panose="00000700000000000000" pitchFamily="2" charset="-78"/>
              </a:rPr>
              <a:t> </a:t>
            </a:r>
            <a:endParaRPr lang="fa-IR" sz="3600" dirty="0">
              <a:solidFill>
                <a:schemeClr val="accent3">
                  <a:lumMod val="40000"/>
                  <a:lumOff val="60000"/>
                </a:schemeClr>
              </a:solidFill>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72035" y="1299545"/>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34" y="5131227"/>
            <a:ext cx="1620817" cy="1620817"/>
          </a:xfrm>
          <a:prstGeom prst="rect">
            <a:avLst/>
          </a:prstGeom>
        </p:spPr>
      </p:pic>
      <p:pic>
        <p:nvPicPr>
          <p:cNvPr id="14" name="Picture 13"/>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78532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برای </a:t>
            </a:r>
            <a:r>
              <a:rPr lang="fa-IR" sz="2400" b="1" dirty="0">
                <a:solidFill>
                  <a:schemeClr val="bg1"/>
                </a:solidFill>
                <a:cs typeface="B Titr" panose="00000700000000000000" pitchFamily="2" charset="-78"/>
              </a:rPr>
              <a:t>ذخیره یک کیلو چربی اضافه بر وزن بدن دریافت 7500 کالری مورد نیاز است.</a:t>
            </a:r>
            <a:br>
              <a:rPr lang="fa-IR" sz="2400" b="1" dirty="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پس </a:t>
            </a:r>
            <a:r>
              <a:rPr lang="fa-IR" sz="2400" b="1" dirty="0">
                <a:solidFill>
                  <a:schemeClr val="bg1"/>
                </a:solidFill>
                <a:cs typeface="B Titr" panose="00000700000000000000" pitchFamily="2" charset="-78"/>
              </a:rPr>
              <a:t>اگر شخص 60 کیلویی  بجای </a:t>
            </a:r>
            <a:r>
              <a:rPr lang="fa-IR" sz="2400" b="1" dirty="0" smtClean="0">
                <a:solidFill>
                  <a:schemeClr val="bg1"/>
                </a:solidFill>
                <a:cs typeface="B Titr" panose="00000700000000000000" pitchFamily="2" charset="-78"/>
              </a:rPr>
              <a:t>1800 کالری </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a:t>
            </a:r>
            <a:r>
              <a:rPr lang="fa-IR" sz="2400" b="1" dirty="0">
                <a:solidFill>
                  <a:schemeClr val="bg1"/>
                </a:solidFill>
                <a:cs typeface="B Titr" panose="00000700000000000000" pitchFamily="2" charset="-78"/>
              </a:rPr>
              <a:t>در روز </a:t>
            </a:r>
            <a:r>
              <a:rPr lang="fa-IR" sz="2400" b="1" dirty="0" smtClean="0">
                <a:solidFill>
                  <a:schemeClr val="bg1"/>
                </a:solidFill>
                <a:cs typeface="B Titr" panose="00000700000000000000" pitchFamily="2" charset="-78"/>
              </a:rPr>
              <a:t>2050</a:t>
            </a:r>
            <a:r>
              <a:rPr lang="fa-IR" sz="2400" b="1" dirty="0">
                <a:solidFill>
                  <a:schemeClr val="bg1"/>
                </a:solidFill>
                <a:cs typeface="B Titr" panose="00000700000000000000" pitchFamily="2" charset="-78"/>
              </a:rPr>
              <a:t> </a:t>
            </a:r>
            <a:r>
              <a:rPr lang="fa-IR" sz="2400" b="1" dirty="0" smtClean="0">
                <a:solidFill>
                  <a:schemeClr val="bg1"/>
                </a:solidFill>
                <a:cs typeface="B Titr" panose="00000700000000000000" pitchFamily="2" charset="-78"/>
              </a:rPr>
              <a:t>(یعنی </a:t>
            </a:r>
            <a:r>
              <a:rPr lang="fa-IR" sz="2400" b="1" dirty="0">
                <a:solidFill>
                  <a:schemeClr val="bg1"/>
                </a:solidFill>
                <a:cs typeface="B Titr" panose="00000700000000000000" pitchFamily="2" charset="-78"/>
              </a:rPr>
              <a:t>250 کالری بیش </a:t>
            </a:r>
            <a:r>
              <a:rPr lang="fa-IR" sz="2400" b="1" dirty="0" smtClean="0">
                <a:solidFill>
                  <a:schemeClr val="bg1"/>
                </a:solidFill>
                <a:cs typeface="B Titr" panose="00000700000000000000" pitchFamily="2" charset="-78"/>
              </a:rPr>
              <a:t>از</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a:t>
            </a:r>
            <a:r>
              <a:rPr lang="fa-IR" sz="2400" b="1" dirty="0">
                <a:solidFill>
                  <a:schemeClr val="bg1"/>
                </a:solidFill>
                <a:cs typeface="B Titr" panose="00000700000000000000" pitchFamily="2" charset="-78"/>
              </a:rPr>
              <a:t>میزان مورد نیاز) </a:t>
            </a:r>
            <a:r>
              <a:rPr lang="fa-IR" sz="2400" b="1" dirty="0" smtClean="0">
                <a:solidFill>
                  <a:schemeClr val="bg1"/>
                </a:solidFill>
                <a:cs typeface="B Titr" panose="00000700000000000000" pitchFamily="2" charset="-78"/>
              </a:rPr>
              <a:t>دریافت </a:t>
            </a:r>
            <a:r>
              <a:rPr lang="fa-IR" sz="2400" b="1" dirty="0">
                <a:solidFill>
                  <a:schemeClr val="bg1"/>
                </a:solidFill>
                <a:cs typeface="B Titr" panose="00000700000000000000" pitchFamily="2" charset="-78"/>
              </a:rPr>
              <a:t>کند ماهیانه </a:t>
            </a:r>
            <a:r>
              <a:rPr lang="fa-IR" sz="2400" b="1" dirty="0" smtClean="0">
                <a:solidFill>
                  <a:schemeClr val="bg1"/>
                </a:solidFill>
                <a:cs typeface="B Titr" panose="00000700000000000000" pitchFamily="2" charset="-78"/>
              </a:rPr>
              <a:t>یک</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a:t>
            </a:r>
            <a:r>
              <a:rPr lang="fa-IR" sz="2400" b="1" dirty="0">
                <a:solidFill>
                  <a:schemeClr val="bg1"/>
                </a:solidFill>
                <a:cs typeface="B Titr" panose="00000700000000000000" pitchFamily="2" charset="-78"/>
              </a:rPr>
              <a:t>کیلو به وزنش </a:t>
            </a:r>
            <a:r>
              <a:rPr lang="fa-IR" sz="2400" b="1" dirty="0" smtClean="0">
                <a:solidFill>
                  <a:schemeClr val="bg1"/>
                </a:solidFill>
                <a:cs typeface="B Titr" panose="00000700000000000000" pitchFamily="2" charset="-78"/>
              </a:rPr>
              <a:t>اضافه </a:t>
            </a:r>
            <a:r>
              <a:rPr lang="fa-IR" sz="2400" b="1" dirty="0">
                <a:solidFill>
                  <a:schemeClr val="bg1"/>
                </a:solidFill>
                <a:cs typeface="B Titr" panose="00000700000000000000" pitchFamily="2" charset="-78"/>
              </a:rPr>
              <a:t>خواهد شد.</a:t>
            </a: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23</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smtClean="0">
                <a:solidFill>
                  <a:schemeClr val="accent3">
                    <a:lumMod val="40000"/>
                    <a:lumOff val="60000"/>
                  </a:schemeClr>
                </a:solidFill>
                <a:cs typeface="B Titr" panose="00000700000000000000" pitchFamily="2" charset="-78"/>
              </a:rPr>
              <a:t> ارتباط انرژی دریافتی و چاقی</a:t>
            </a:r>
            <a:endParaRPr lang="fa-IR" sz="3600" dirty="0">
              <a:solidFill>
                <a:schemeClr val="accent3">
                  <a:lumMod val="40000"/>
                  <a:lumOff val="60000"/>
                </a:schemeClr>
              </a:solidFill>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72035" y="1308876"/>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3" name="Picture 2"/>
          <p:cNvPicPr>
            <a:picLocks noChangeAspect="1"/>
          </p:cNvPicPr>
          <p:nvPr/>
        </p:nvPicPr>
        <p:blipFill>
          <a:blip r:embed="rId4"/>
          <a:stretch>
            <a:fillRect/>
          </a:stretch>
        </p:blipFill>
        <p:spPr>
          <a:xfrm>
            <a:off x="1016497" y="2885436"/>
            <a:ext cx="2395936" cy="3438442"/>
          </a:xfrm>
          <a:prstGeom prst="rect">
            <a:avLst/>
          </a:prstGeom>
        </p:spPr>
      </p:pic>
      <p:pic>
        <p:nvPicPr>
          <p:cNvPr id="14" name="Picture 13"/>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06074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رژیم </a:t>
            </a:r>
            <a:r>
              <a:rPr lang="fa-IR" sz="2400" b="1" dirty="0">
                <a:solidFill>
                  <a:schemeClr val="bg1"/>
                </a:solidFill>
                <a:cs typeface="B Titr" panose="00000700000000000000" pitchFamily="2" charset="-78"/>
              </a:rPr>
              <a:t>غذایی</a:t>
            </a:r>
            <a:br>
              <a:rPr lang="fa-IR" sz="2400" b="1" dirty="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a:t>
            </a:r>
            <a:r>
              <a:rPr lang="fa-IR" sz="2400" b="1" dirty="0">
                <a:solidFill>
                  <a:schemeClr val="bg1"/>
                </a:solidFill>
                <a:cs typeface="B Titr" panose="00000700000000000000" pitchFamily="2" charset="-78"/>
              </a:rPr>
              <a:t>رفتار درمانی</a:t>
            </a:r>
            <a:br>
              <a:rPr lang="fa-IR" sz="2400" b="1" dirty="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فعالیت ورزشی</a:t>
            </a:r>
            <a:r>
              <a:rPr lang="fa-IR" sz="2400" b="1" dirty="0">
                <a:solidFill>
                  <a:schemeClr val="bg1"/>
                </a:solidFill>
                <a:cs typeface="B Titr" panose="00000700000000000000" pitchFamily="2" charset="-78"/>
              </a:rPr>
              <a:t/>
            </a:r>
            <a:br>
              <a:rPr lang="fa-IR" sz="2400" b="1" dirty="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دارو </a:t>
            </a:r>
            <a:r>
              <a:rPr lang="fa-IR" sz="2400" b="1" dirty="0">
                <a:solidFill>
                  <a:schemeClr val="bg1"/>
                </a:solidFill>
                <a:cs typeface="B Titr" panose="00000700000000000000" pitchFamily="2" charset="-78"/>
              </a:rPr>
              <a:t>درمانی</a:t>
            </a:r>
            <a:br>
              <a:rPr lang="fa-IR" sz="2400" b="1" dirty="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جراحی</a:t>
            </a:r>
            <a:r>
              <a:rPr lang="fa-IR" sz="2400" b="1" dirty="0">
                <a:solidFill>
                  <a:schemeClr val="bg1"/>
                </a:solidFill>
                <a:cs typeface="B Titr" panose="00000700000000000000" pitchFamily="2" charset="-78"/>
              </a:rPr>
              <a:t/>
            </a:r>
            <a:br>
              <a:rPr lang="fa-IR" sz="2400" b="1" dirty="0">
                <a:solidFill>
                  <a:schemeClr val="bg1"/>
                </a:solidFill>
                <a:cs typeface="B Titr" panose="00000700000000000000" pitchFamily="2" charset="-78"/>
              </a:rPr>
            </a:br>
            <a:endParaRPr lang="fa-IR"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24</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راه های کنترل و کاهش وزن</a:t>
            </a: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72035" y="1308876"/>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14" name="Picture 2" descr="C:\Users\p11\Desktop\img004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224" y="1825829"/>
            <a:ext cx="6825110" cy="39926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11274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4054191" cy="4822354"/>
          </a:xfrm>
          <a:prstGeom prst="rect">
            <a:avLst/>
          </a:prstGeom>
        </p:spPr>
      </p:pic>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a:solidFill>
                  <a:schemeClr val="bg1"/>
                </a:solidFill>
                <a:cs typeface="B Titr" panose="00000700000000000000" pitchFamily="2" charset="-78"/>
              </a:rPr>
              <a:t>عوارض رژيم‌هاي خيلي </a:t>
            </a:r>
            <a:r>
              <a:rPr lang="fa-IR" sz="2400" b="1" dirty="0" smtClean="0">
                <a:solidFill>
                  <a:schemeClr val="bg1"/>
                </a:solidFill>
                <a:cs typeface="B Titr" panose="00000700000000000000" pitchFamily="2" charset="-78"/>
              </a:rPr>
              <a:t>كم‌كالري:</a:t>
            </a:r>
            <a:endParaRPr lang="fa-IR"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25</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4"/>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عوارض رژيم‌هاي خيلي كم‌كالري:</a:t>
            </a: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72035" y="1308876"/>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sp>
        <p:nvSpPr>
          <p:cNvPr id="10" name="Rectangle 5"/>
          <p:cNvSpPr txBox="1">
            <a:spLocks noChangeArrowheads="1"/>
          </p:cNvSpPr>
          <p:nvPr/>
        </p:nvSpPr>
        <p:spPr>
          <a:xfrm>
            <a:off x="4572000" y="1935163"/>
            <a:ext cx="4043363" cy="4389437"/>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r" defTabSz="914400" rtl="1" eaLnBrk="1" fontAlgn="auto" latinLnBrk="0" hangingPunct="1">
              <a:lnSpc>
                <a:spcPct val="140000"/>
              </a:lnSpc>
              <a:spcBef>
                <a:spcPct val="20000"/>
              </a:spcBef>
              <a:spcAft>
                <a:spcPts val="0"/>
              </a:spcAft>
              <a:buClr>
                <a:srgbClr val="009900"/>
              </a:buClr>
              <a:buSzTx/>
              <a:buFont typeface="Wingdings" pitchFamily="2" charset="2"/>
              <a:buAutoNum type="arabicParenR"/>
              <a:tabLst/>
              <a:defRPr/>
            </a:pPr>
            <a:r>
              <a:rPr kumimoji="0" lang="en-US"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sym typeface="Symbol" pitchFamily="18" charset="2"/>
              </a:rPr>
              <a:t></a:t>
            </a:r>
            <a:r>
              <a:rPr kumimoji="0" lang="fa-IR"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sym typeface="Symbol" pitchFamily="18" charset="2"/>
              </a:rPr>
              <a:t> </a:t>
            </a:r>
            <a:r>
              <a:rPr kumimoji="0" lang="ar-SA"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rPr>
              <a:t>پتاسيم</a:t>
            </a:r>
          </a:p>
          <a:p>
            <a:pPr marL="457200" marR="0" lvl="0" indent="-457200" algn="r" defTabSz="914400" rtl="1" eaLnBrk="1" fontAlgn="auto" latinLnBrk="0" hangingPunct="1">
              <a:lnSpc>
                <a:spcPct val="140000"/>
              </a:lnSpc>
              <a:spcBef>
                <a:spcPct val="20000"/>
              </a:spcBef>
              <a:spcAft>
                <a:spcPts val="0"/>
              </a:spcAft>
              <a:buClr>
                <a:srgbClr val="009900"/>
              </a:buClr>
              <a:buSzTx/>
              <a:buFont typeface="Wingdings" pitchFamily="2" charset="2"/>
              <a:buAutoNum type="arabicParenR"/>
              <a:tabLst/>
              <a:defRPr/>
            </a:pPr>
            <a:r>
              <a:rPr kumimoji="0" lang="en-US"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sym typeface="Symbol" pitchFamily="18" charset="2"/>
              </a:rPr>
              <a:t></a:t>
            </a:r>
            <a:r>
              <a:rPr kumimoji="0" lang="fa-IR"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sym typeface="Symbol" pitchFamily="18" charset="2"/>
              </a:rPr>
              <a:t> </a:t>
            </a:r>
            <a:r>
              <a:rPr kumimoji="0" lang="ar-SA"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rPr>
              <a:t>كتون</a:t>
            </a:r>
            <a:r>
              <a:rPr kumimoji="0" lang="fa-IR"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rPr>
              <a:t>و</a:t>
            </a:r>
            <a:r>
              <a:rPr kumimoji="0" lang="ar-SA"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rPr>
              <a:t>ري</a:t>
            </a:r>
          </a:p>
          <a:p>
            <a:pPr marL="457200" marR="0" lvl="0" indent="-457200" algn="r" defTabSz="914400" rtl="1" eaLnBrk="1" fontAlgn="auto" latinLnBrk="0" hangingPunct="1">
              <a:lnSpc>
                <a:spcPct val="140000"/>
              </a:lnSpc>
              <a:spcBef>
                <a:spcPct val="20000"/>
              </a:spcBef>
              <a:spcAft>
                <a:spcPts val="0"/>
              </a:spcAft>
              <a:buClr>
                <a:srgbClr val="009900"/>
              </a:buClr>
              <a:buSzTx/>
              <a:buFont typeface="Wingdings" pitchFamily="2" charset="2"/>
              <a:buAutoNum type="arabicParenR"/>
              <a:tabLst/>
              <a:defRPr/>
            </a:pPr>
            <a:r>
              <a:rPr kumimoji="0" lang="ar-SA"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rPr>
              <a:t>نقرس</a:t>
            </a:r>
          </a:p>
          <a:p>
            <a:pPr marL="457200" marR="0" lvl="0" indent="-457200" algn="r" defTabSz="914400" rtl="1" eaLnBrk="1" fontAlgn="auto" latinLnBrk="0" hangingPunct="1">
              <a:lnSpc>
                <a:spcPct val="140000"/>
              </a:lnSpc>
              <a:spcBef>
                <a:spcPct val="20000"/>
              </a:spcBef>
              <a:spcAft>
                <a:spcPts val="0"/>
              </a:spcAft>
              <a:buClr>
                <a:srgbClr val="009900"/>
              </a:buClr>
              <a:buSzTx/>
              <a:buFont typeface="Wingdings" pitchFamily="2" charset="2"/>
              <a:buAutoNum type="arabicParenR"/>
              <a:tabLst/>
              <a:defRPr/>
            </a:pPr>
            <a:r>
              <a:rPr kumimoji="0" lang="en-US"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sym typeface="Symbol" pitchFamily="18" charset="2"/>
              </a:rPr>
              <a:t></a:t>
            </a:r>
            <a:r>
              <a:rPr kumimoji="0" lang="fa-IR"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sym typeface="Symbol" pitchFamily="18" charset="2"/>
              </a:rPr>
              <a:t> </a:t>
            </a:r>
            <a:r>
              <a:rPr kumimoji="0" lang="ar-SA"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rPr>
              <a:t>كلسترول سرم</a:t>
            </a:r>
          </a:p>
          <a:p>
            <a:pPr marL="457200" marR="0" lvl="0" indent="-457200" algn="r" defTabSz="914400" rtl="1" eaLnBrk="1" fontAlgn="auto" latinLnBrk="0" hangingPunct="1">
              <a:lnSpc>
                <a:spcPct val="140000"/>
              </a:lnSpc>
              <a:spcBef>
                <a:spcPct val="20000"/>
              </a:spcBef>
              <a:spcAft>
                <a:spcPts val="0"/>
              </a:spcAft>
              <a:buClr>
                <a:srgbClr val="009900"/>
              </a:buClr>
              <a:buSzTx/>
              <a:buFont typeface="Wingdings" pitchFamily="2" charset="2"/>
              <a:buAutoNum type="arabicParenR"/>
              <a:tabLst/>
              <a:defRPr/>
            </a:pPr>
            <a:r>
              <a:rPr kumimoji="0" lang="ar-SA"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rPr>
              <a:t>سنگ‌هاي صفراوي</a:t>
            </a:r>
          </a:p>
          <a:p>
            <a:pPr marL="457200" marR="0" lvl="0" indent="-457200" algn="r" defTabSz="914400" rtl="1" eaLnBrk="1" fontAlgn="auto" latinLnBrk="0" hangingPunct="1">
              <a:lnSpc>
                <a:spcPct val="140000"/>
              </a:lnSpc>
              <a:spcBef>
                <a:spcPct val="20000"/>
              </a:spcBef>
              <a:spcAft>
                <a:spcPts val="0"/>
              </a:spcAft>
              <a:buClr>
                <a:srgbClr val="009900"/>
              </a:buClr>
              <a:buSzTx/>
              <a:buFont typeface="Wingdings" pitchFamily="2" charset="2"/>
              <a:buAutoNum type="arabicParenR"/>
              <a:tabLst/>
              <a:defRPr/>
            </a:pPr>
            <a:r>
              <a:rPr kumimoji="0" lang="en-US"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rPr>
              <a:t> </a:t>
            </a:r>
            <a:r>
              <a:rPr kumimoji="0" lang="ar-SA"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rPr>
              <a:t>عدم تحمل به سرما</a:t>
            </a:r>
          </a:p>
          <a:p>
            <a:pPr marL="457200" marR="0" lvl="0" indent="-457200" algn="r" defTabSz="914400" rtl="1" eaLnBrk="1" fontAlgn="auto" latinLnBrk="0" hangingPunct="1">
              <a:lnSpc>
                <a:spcPct val="140000"/>
              </a:lnSpc>
              <a:spcBef>
                <a:spcPct val="20000"/>
              </a:spcBef>
              <a:spcAft>
                <a:spcPts val="0"/>
              </a:spcAft>
              <a:buClr>
                <a:srgbClr val="009900"/>
              </a:buClr>
              <a:buSzTx/>
              <a:buFont typeface="Wingdings" pitchFamily="2" charset="2"/>
              <a:buAutoNum type="arabicParenR"/>
              <a:tabLst/>
              <a:defRPr/>
            </a:pPr>
            <a:r>
              <a:rPr kumimoji="0" lang="ar-SA"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rPr>
              <a:t>خستگي</a:t>
            </a:r>
            <a:endParaRPr kumimoji="0" lang="en-US"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endParaRPr>
          </a:p>
          <a:p>
            <a:pPr marL="457200" marR="0" lvl="0" indent="-457200" algn="r" defTabSz="914400" rtl="1" eaLnBrk="1" fontAlgn="auto" latinLnBrk="0" hangingPunct="1">
              <a:lnSpc>
                <a:spcPct val="140000"/>
              </a:lnSpc>
              <a:spcBef>
                <a:spcPct val="20000"/>
              </a:spcBef>
              <a:spcAft>
                <a:spcPts val="0"/>
              </a:spcAft>
              <a:buClr>
                <a:srgbClr val="009900"/>
              </a:buClr>
              <a:buSzTx/>
              <a:buFont typeface="Wingdings" pitchFamily="2" charset="2"/>
              <a:buAutoNum type="arabicParenR"/>
              <a:tabLst/>
              <a:defRPr/>
            </a:pPr>
            <a:r>
              <a:rPr kumimoji="0" lang="ar-SA"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rPr>
              <a:t>عصبانيت</a:t>
            </a:r>
            <a:endParaRPr kumimoji="0" lang="en-US"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endParaRPr>
          </a:p>
        </p:txBody>
      </p:sp>
      <p:sp>
        <p:nvSpPr>
          <p:cNvPr id="14" name="Rectangle 6"/>
          <p:cNvSpPr txBox="1">
            <a:spLocks noChangeArrowheads="1"/>
          </p:cNvSpPr>
          <p:nvPr/>
        </p:nvSpPr>
        <p:spPr>
          <a:xfrm>
            <a:off x="250825" y="1773238"/>
            <a:ext cx="3960813" cy="4824412"/>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r" defTabSz="914400" rtl="1" eaLnBrk="1" fontAlgn="auto" latinLnBrk="0" hangingPunct="1">
              <a:lnSpc>
                <a:spcPct val="160000"/>
              </a:lnSpc>
              <a:spcBef>
                <a:spcPct val="20000"/>
              </a:spcBef>
              <a:spcAft>
                <a:spcPts val="0"/>
              </a:spcAft>
              <a:buClr>
                <a:srgbClr val="009900"/>
              </a:buClr>
              <a:buSzTx/>
              <a:buFont typeface="Wingdings" pitchFamily="2" charset="2"/>
              <a:buAutoNum type="arabicParenR" startAt="9"/>
              <a:tabLst/>
              <a:defRPr/>
            </a:pPr>
            <a:r>
              <a:rPr lang="fa-IR" sz="2200" dirty="0" smtClean="0">
                <a:solidFill>
                  <a:sysClr val="windowText" lastClr="000000"/>
                </a:solidFill>
                <a:latin typeface="Calibri"/>
                <a:cs typeface="B Titr" panose="00000700000000000000" pitchFamily="2" charset="-78"/>
              </a:rPr>
              <a:t>مشکلات مزاجی</a:t>
            </a:r>
            <a:endParaRPr kumimoji="0" lang="ar-SA"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endParaRPr>
          </a:p>
          <a:p>
            <a:pPr marL="457200" marR="0" lvl="0" indent="-457200" algn="r" defTabSz="914400" rtl="1" eaLnBrk="1" fontAlgn="auto" latinLnBrk="0" hangingPunct="1">
              <a:lnSpc>
                <a:spcPct val="160000"/>
              </a:lnSpc>
              <a:spcBef>
                <a:spcPct val="20000"/>
              </a:spcBef>
              <a:spcAft>
                <a:spcPts val="0"/>
              </a:spcAft>
              <a:buClr>
                <a:srgbClr val="009900"/>
              </a:buClr>
              <a:buSzTx/>
              <a:buFont typeface="Wingdings" pitchFamily="2" charset="2"/>
              <a:buAutoNum type="arabicParenR" startAt="9"/>
              <a:tabLst/>
              <a:defRPr/>
            </a:pPr>
            <a:r>
              <a:rPr kumimoji="0" lang="ar-SA"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rPr>
              <a:t>ا</a:t>
            </a:r>
            <a:r>
              <a:rPr kumimoji="0" lang="fa-IR"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rPr>
              <a:t>ختلالات</a:t>
            </a:r>
            <a:r>
              <a:rPr kumimoji="0" lang="fa-IR" sz="2200" b="0" i="0" u="none" strike="noStrike" kern="1200" cap="none" spc="0" normalizeH="0" noProof="0" dirty="0" smtClean="0">
                <a:ln>
                  <a:noFill/>
                </a:ln>
                <a:solidFill>
                  <a:sysClr val="windowText" lastClr="000000"/>
                </a:solidFill>
                <a:effectLst/>
                <a:uLnTx/>
                <a:uFillTx/>
                <a:latin typeface="Calibri"/>
                <a:cs typeface="B Titr" panose="00000700000000000000" pitchFamily="2" charset="-78"/>
              </a:rPr>
              <a:t> هورمونی</a:t>
            </a:r>
            <a:endParaRPr kumimoji="0" lang="ar-SA"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endParaRPr>
          </a:p>
          <a:p>
            <a:pPr marL="457200" marR="0" lvl="0" indent="-457200" algn="r" defTabSz="914400" rtl="1" eaLnBrk="1" fontAlgn="auto" latinLnBrk="0" hangingPunct="1">
              <a:lnSpc>
                <a:spcPct val="160000"/>
              </a:lnSpc>
              <a:spcBef>
                <a:spcPct val="20000"/>
              </a:spcBef>
              <a:spcAft>
                <a:spcPts val="0"/>
              </a:spcAft>
              <a:buClr>
                <a:srgbClr val="009900"/>
              </a:buClr>
              <a:buSzTx/>
              <a:buFont typeface="Wingdings" pitchFamily="2" charset="2"/>
              <a:buAutoNum type="arabicParenR" startAt="9"/>
              <a:tabLst/>
              <a:defRPr/>
            </a:pPr>
            <a:r>
              <a:rPr kumimoji="0" lang="ar-SA"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rPr>
              <a:t>خشكي پوست</a:t>
            </a:r>
          </a:p>
          <a:p>
            <a:pPr marL="457200" marR="0" lvl="0" indent="-457200" algn="r" defTabSz="914400" rtl="1" eaLnBrk="1" fontAlgn="auto" latinLnBrk="0" hangingPunct="1">
              <a:lnSpc>
                <a:spcPct val="160000"/>
              </a:lnSpc>
              <a:spcBef>
                <a:spcPct val="20000"/>
              </a:spcBef>
              <a:spcAft>
                <a:spcPts val="0"/>
              </a:spcAft>
              <a:buClr>
                <a:srgbClr val="009900"/>
              </a:buClr>
              <a:buSzTx/>
              <a:buFont typeface="Wingdings" pitchFamily="2" charset="2"/>
              <a:buAutoNum type="arabicParenR" startAt="9"/>
              <a:tabLst/>
              <a:defRPr/>
            </a:pPr>
            <a:r>
              <a:rPr kumimoji="0" lang="ar-SA"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rPr>
              <a:t>نازكي و سرخي مو</a:t>
            </a:r>
          </a:p>
          <a:p>
            <a:pPr marL="457200" marR="0" lvl="0" indent="-457200" algn="r" defTabSz="914400" rtl="1" eaLnBrk="1" fontAlgn="auto" latinLnBrk="0" hangingPunct="1">
              <a:lnSpc>
                <a:spcPct val="160000"/>
              </a:lnSpc>
              <a:spcBef>
                <a:spcPct val="20000"/>
              </a:spcBef>
              <a:spcAft>
                <a:spcPts val="0"/>
              </a:spcAft>
              <a:buClr>
                <a:srgbClr val="009900"/>
              </a:buClr>
              <a:buSzTx/>
              <a:buFont typeface="Wingdings" pitchFamily="2" charset="2"/>
              <a:buAutoNum type="arabicParenR" startAt="9"/>
              <a:tabLst/>
              <a:defRPr/>
            </a:pPr>
            <a:r>
              <a:rPr kumimoji="0" lang="ar-SA"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rPr>
              <a:t>آنمي</a:t>
            </a:r>
          </a:p>
          <a:p>
            <a:pPr marL="457200" marR="0" lvl="0" indent="-457200" algn="r" defTabSz="914400" rtl="1" eaLnBrk="1" fontAlgn="auto" latinLnBrk="0" hangingPunct="1">
              <a:lnSpc>
                <a:spcPct val="160000"/>
              </a:lnSpc>
              <a:spcBef>
                <a:spcPct val="20000"/>
              </a:spcBef>
              <a:spcAft>
                <a:spcPts val="0"/>
              </a:spcAft>
              <a:buClr>
                <a:srgbClr val="009900"/>
              </a:buClr>
              <a:buSzTx/>
              <a:buFont typeface="Wingdings" pitchFamily="2" charset="2"/>
              <a:buAutoNum type="arabicParenR" startAt="9"/>
              <a:tabLst/>
              <a:defRPr/>
            </a:pPr>
            <a:r>
              <a:rPr kumimoji="0" lang="ar-SA"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rPr>
              <a:t>اختلالات قاعدگي</a:t>
            </a:r>
          </a:p>
          <a:p>
            <a:pPr marL="457200" marR="0" lvl="0" indent="-457200" algn="r" defTabSz="914400" rtl="1" eaLnBrk="1" fontAlgn="auto" latinLnBrk="0" hangingPunct="1">
              <a:lnSpc>
                <a:spcPct val="160000"/>
              </a:lnSpc>
              <a:spcBef>
                <a:spcPct val="20000"/>
              </a:spcBef>
              <a:spcAft>
                <a:spcPts val="0"/>
              </a:spcAft>
              <a:buClr>
                <a:srgbClr val="009900"/>
              </a:buClr>
              <a:buSzTx/>
              <a:buFont typeface="Wingdings" pitchFamily="2" charset="2"/>
              <a:buAutoNum type="arabicParenR" startAt="9"/>
              <a:tabLst/>
              <a:defRPr/>
            </a:pPr>
            <a:r>
              <a:rPr kumimoji="0" lang="ar-SA"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rPr>
              <a:t>مرگ ناگهاني</a:t>
            </a:r>
            <a:endParaRPr kumimoji="0" lang="en-US" sz="2200" b="0" i="0" u="none" strike="noStrike" kern="1200" cap="none" spc="0" normalizeH="0" baseline="0" noProof="0" dirty="0" smtClean="0">
              <a:ln>
                <a:noFill/>
              </a:ln>
              <a:solidFill>
                <a:sysClr val="windowText" lastClr="000000"/>
              </a:solidFill>
              <a:effectLst/>
              <a:uLnTx/>
              <a:uFillTx/>
              <a:latin typeface="Calibri"/>
              <a:cs typeface="B Titr" panose="00000700000000000000" pitchFamily="2" charset="-78"/>
            </a:endParaRPr>
          </a:p>
        </p:txBody>
      </p:sp>
      <p:pic>
        <p:nvPicPr>
          <p:cNvPr id="15" name="Picture 14"/>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91221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a:solidFill>
                  <a:schemeClr val="bg1"/>
                </a:solidFill>
                <a:cs typeface="B Titr" panose="00000700000000000000" pitchFamily="2" charset="-78"/>
              </a:rPr>
              <a:t>ویژگی متغیر تمرینی افراد چاق:</a:t>
            </a:r>
            <a:br>
              <a:rPr lang="fa-IR" sz="2400" b="1" dirty="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شدت:شدت </a:t>
            </a:r>
            <a:r>
              <a:rPr lang="fa-IR" sz="2400" b="1" dirty="0">
                <a:solidFill>
                  <a:schemeClr val="bg1"/>
                </a:solidFill>
                <a:cs typeface="B Titr" panose="00000700000000000000" pitchFamily="2" charset="-78"/>
              </a:rPr>
              <a:t>تمرین باید طوری باشد که بیمار بتواند یک ساعت فعالیت را در روز تحمل کند.</a:t>
            </a:r>
            <a:br>
              <a:rPr lang="fa-IR" sz="2400" b="1" dirty="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تکرار: </a:t>
            </a:r>
            <a:r>
              <a:rPr lang="fa-IR" sz="2400" b="1" dirty="0">
                <a:solidFill>
                  <a:schemeClr val="bg1"/>
                </a:solidFill>
                <a:cs typeface="B Titr" panose="00000700000000000000" pitchFamily="2" charset="-78"/>
              </a:rPr>
              <a:t>به منظور کاهش وزن بیمار و حفظ این وزن از دست رفته برای مدت زمان طولانی، تغییرات رفتاری در میزان فعالیت بدنی باید ثابت و طولانی باشد.</a:t>
            </a:r>
            <a:br>
              <a:rPr lang="fa-IR" sz="2400" b="1" dirty="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مدت:بیماران </a:t>
            </a:r>
            <a:r>
              <a:rPr lang="fa-IR" sz="2400" b="1" dirty="0">
                <a:solidFill>
                  <a:schemeClr val="bg1"/>
                </a:solidFill>
                <a:cs typeface="B Titr" panose="00000700000000000000" pitchFamily="2" charset="-78"/>
              </a:rPr>
              <a:t>چاق باید با 20 دقیقه در روز شروع کنند و به تدریج مدت تمرین را به60 دقیقه در هر روز افزایش دهند.</a:t>
            </a:r>
            <a:br>
              <a:rPr lang="fa-IR" sz="2400" b="1" dirty="0">
                <a:solidFill>
                  <a:schemeClr val="bg1"/>
                </a:solidFill>
                <a:cs typeface="B Titr" panose="00000700000000000000" pitchFamily="2" charset="-78"/>
              </a:rPr>
            </a:br>
            <a:r>
              <a:rPr lang="fa-IR" sz="2400" b="1" dirty="0">
                <a:solidFill>
                  <a:schemeClr val="bg1"/>
                </a:solidFill>
                <a:cs typeface="B Titr" panose="00000700000000000000" pitchFamily="2" charset="-78"/>
              </a:rPr>
              <a:t>نکته:برای جلوگیری از کوفتگی و آسیب </a:t>
            </a:r>
            <a:r>
              <a:rPr lang="fa-IR" sz="2400" b="1" dirty="0" smtClean="0">
                <a:solidFill>
                  <a:schemeClr val="bg1"/>
                </a:solidFill>
                <a:cs typeface="B Titr" panose="00000700000000000000" pitchFamily="2" charset="-78"/>
              </a:rPr>
              <a:t>عضلانی</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a:t>
            </a:r>
            <a:r>
              <a:rPr lang="fa-IR" sz="2400" b="1" dirty="0">
                <a:solidFill>
                  <a:schemeClr val="bg1"/>
                </a:solidFill>
                <a:cs typeface="B Titr" panose="00000700000000000000" pitchFamily="2" charset="-78"/>
              </a:rPr>
              <a:t>باید فعالیت با راه رفتن شروع شود و بتدریج بر </a:t>
            </a: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شدت </a:t>
            </a:r>
            <a:r>
              <a:rPr lang="fa-IR" sz="2400" b="1" dirty="0">
                <a:solidFill>
                  <a:schemeClr val="bg1"/>
                </a:solidFill>
                <a:cs typeface="B Titr" panose="00000700000000000000" pitchFamily="2" charset="-78"/>
              </a:rPr>
              <a:t>آن افزوده شود.</a:t>
            </a: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a:ln w="22225">
                  <a:solidFill>
                    <a:schemeClr val="accent2"/>
                  </a:solidFill>
                  <a:prstDash val="solid"/>
                </a:ln>
                <a:solidFill>
                  <a:schemeClr val="tx1"/>
                </a:solidFill>
                <a:latin typeface="Arial Black" panose="020B0A04020102020204" pitchFamily="34" charset="0"/>
                <a:cs typeface="B Titr" panose="00000700000000000000" pitchFamily="2" charset="-78"/>
              </a:rPr>
              <a:t>2</a:t>
            </a: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6</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ورزش درمانی:</a:t>
            </a: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72035" y="1318207"/>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3" name="Picture 2"/>
          <p:cNvPicPr>
            <a:picLocks noChangeAspect="1"/>
          </p:cNvPicPr>
          <p:nvPr/>
        </p:nvPicPr>
        <p:blipFill>
          <a:blip r:embed="rId4"/>
          <a:stretch>
            <a:fillRect/>
          </a:stretch>
        </p:blipFill>
        <p:spPr>
          <a:xfrm>
            <a:off x="145939" y="4636058"/>
            <a:ext cx="3810241" cy="2081982"/>
          </a:xfrm>
          <a:prstGeom prst="rect">
            <a:avLst/>
          </a:prstGeom>
        </p:spPr>
      </p:pic>
      <p:pic>
        <p:nvPicPr>
          <p:cNvPr id="14" name="Picture 13"/>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70683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endParaRPr lang="fa-IR"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27</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fa-IR" sz="3600" dirty="0">
                <a:solidFill>
                  <a:schemeClr val="accent3">
                    <a:lumMod val="40000"/>
                    <a:lumOff val="60000"/>
                  </a:schemeClr>
                </a:solidFill>
                <a:cs typeface="B Titr" panose="00000700000000000000" pitchFamily="2" charset="-78"/>
              </a:rPr>
              <a:t>شرکت در ورزش</a:t>
            </a:r>
            <a:endParaRPr lang="en-GB" sz="3600" dirty="0">
              <a:solidFill>
                <a:schemeClr val="accent3">
                  <a:lumMod val="40000"/>
                  <a:lumOff val="60000"/>
                </a:schemeClr>
              </a:solidFill>
              <a:latin typeface="Arial Black" panose="020B0A04020102020204" pitchFamily="34" charset="0"/>
              <a:cs typeface="B Titr" panose="00000700000000000000" pitchFamily="2" charset="-78"/>
            </a:endParaRPr>
          </a:p>
        </p:txBody>
      </p:sp>
      <p:graphicFrame>
        <p:nvGraphicFramePr>
          <p:cNvPr id="7" name="Content Placeholder 5"/>
          <p:cNvGraphicFramePr>
            <a:graphicFrameLocks/>
          </p:cNvGraphicFramePr>
          <p:nvPr>
            <p:extLst>
              <p:ext uri="{D42A27DB-BD31-4B8C-83A1-F6EECF244321}">
                <p14:modId xmlns:p14="http://schemas.microsoft.com/office/powerpoint/2010/main" val="3599853919"/>
              </p:ext>
            </p:extLst>
          </p:nvPr>
        </p:nvGraphicFramePr>
        <p:xfrm>
          <a:off x="73100" y="1825625"/>
          <a:ext cx="9061569" cy="4351338"/>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9"/>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58026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فعالیت ورزشی مي تواند </a:t>
            </a:r>
            <a:r>
              <a:rPr lang="fa-IR" sz="2400" b="1" dirty="0">
                <a:solidFill>
                  <a:schemeClr val="bg1"/>
                </a:solidFill>
                <a:cs typeface="B Titr" panose="00000700000000000000" pitchFamily="2" charset="-78"/>
              </a:rPr>
              <a:t>مصرف انرژي را به طور مستقيم افزايش دهد، و ممکن است به طور غير مستقيم از راه تغيير ترشح هورمون هاي درگير، بر دريافت انرژي و </a:t>
            </a:r>
            <a:r>
              <a:rPr lang="fa-IR" sz="2400" b="1" dirty="0" smtClean="0">
                <a:solidFill>
                  <a:schemeClr val="bg1"/>
                </a:solidFill>
                <a:cs typeface="B Titr" panose="00000700000000000000" pitchFamily="2" charset="-78"/>
              </a:rPr>
              <a:t>هزينه </a:t>
            </a:r>
            <a:r>
              <a:rPr lang="fa-IR" sz="2400" b="1" dirty="0">
                <a:solidFill>
                  <a:schemeClr val="bg1"/>
                </a:solidFill>
                <a:cs typeface="B Titr" panose="00000700000000000000" pitchFamily="2" charset="-78"/>
              </a:rPr>
              <a:t>انرژي فعاليت بدني نيز اثرگذار </a:t>
            </a:r>
            <a:r>
              <a:rPr lang="fa-IR" sz="2400" b="1" dirty="0" smtClean="0">
                <a:solidFill>
                  <a:schemeClr val="bg1"/>
                </a:solidFill>
                <a:cs typeface="B Titr" panose="00000700000000000000" pitchFamily="2" charset="-78"/>
              </a:rPr>
              <a:t>باشد.</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a:t>
            </a:r>
            <a:r>
              <a:rPr lang="fa-IR" sz="2400" b="1" dirty="0">
                <a:solidFill>
                  <a:schemeClr val="bg1"/>
                </a:solidFill>
                <a:cs typeface="B Titr" panose="00000700000000000000" pitchFamily="2" charset="-78"/>
              </a:rPr>
              <a:t>بديهي است مقدار کاهش وزن ناشي از ورزش به مقدار اثر جبراني آن بر غذاي دريافتي نيز بستگي دارد</a:t>
            </a:r>
            <a:r>
              <a:rPr lang="fa-IR" sz="2400" b="1" dirty="0" smtClean="0">
                <a:solidFill>
                  <a:schemeClr val="bg1"/>
                </a:solidFill>
                <a:cs typeface="B Titr" panose="00000700000000000000" pitchFamily="2" charset="-78"/>
              </a:rPr>
              <a:t>.</a:t>
            </a:r>
            <a:br>
              <a:rPr lang="fa-IR" sz="2400" b="1" dirty="0" smtClean="0">
                <a:solidFill>
                  <a:schemeClr val="bg1"/>
                </a:solidFill>
                <a:cs typeface="B Titr" panose="00000700000000000000" pitchFamily="2" charset="-78"/>
              </a:rPr>
            </a:br>
            <a:r>
              <a:rPr lang="fa-IR" sz="2400" b="1" dirty="0">
                <a:solidFill>
                  <a:schemeClr val="bg1"/>
                </a:solidFill>
                <a:cs typeface="B Titr" panose="00000700000000000000" pitchFamily="2" charset="-78"/>
              </a:rPr>
              <a:t/>
            </a:r>
            <a:br>
              <a:rPr lang="fa-IR" sz="2400" b="1" dirty="0">
                <a:solidFill>
                  <a:schemeClr val="bg1"/>
                </a:solidFill>
                <a:cs typeface="B Titr" panose="00000700000000000000" pitchFamily="2" charset="-78"/>
              </a:rPr>
            </a:br>
            <a:endParaRPr lang="en-US"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28</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 فعالیت ورزشی وتعادل انرژی </a:t>
            </a:r>
          </a:p>
        </p:txBody>
      </p:sp>
      <p:sp>
        <p:nvSpPr>
          <p:cNvPr id="3" name="Left-Right Arrow Callout 2"/>
          <p:cNvSpPr/>
          <p:nvPr/>
        </p:nvSpPr>
        <p:spPr>
          <a:xfrm>
            <a:off x="3398520" y="4900049"/>
            <a:ext cx="2560320" cy="1325881"/>
          </a:xfrm>
          <a:prstGeom prst="leftRightArrowCallout">
            <a:avLst/>
          </a:prstGeom>
          <a:solidFill>
            <a:srgbClr val="8A50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000" dirty="0" smtClean="0">
                <a:cs typeface="B Titr" panose="00000700000000000000" pitchFamily="2" charset="-78"/>
              </a:rPr>
              <a:t>فعالیت ورزشی</a:t>
            </a:r>
            <a:endParaRPr lang="en-GB" sz="2000" dirty="0">
              <a:cs typeface="B Titr" panose="00000700000000000000" pitchFamily="2" charset="-78"/>
            </a:endParaRPr>
          </a:p>
        </p:txBody>
      </p:sp>
      <p:sp>
        <p:nvSpPr>
          <p:cNvPr id="4" name="Oval 3"/>
          <p:cNvSpPr/>
          <p:nvPr/>
        </p:nvSpPr>
        <p:spPr>
          <a:xfrm>
            <a:off x="6035041" y="4686300"/>
            <a:ext cx="3147060" cy="1722120"/>
          </a:xfrm>
          <a:prstGeom prst="ellipse">
            <a:avLst/>
          </a:prstGeom>
          <a:solidFill>
            <a:srgbClr val="7834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000" dirty="0" smtClean="0">
                <a:cs typeface="B Titr" panose="00000700000000000000" pitchFamily="2" charset="-78"/>
              </a:rPr>
              <a:t>افزایش مصرف انرژی به طور مستقیم</a:t>
            </a:r>
            <a:endParaRPr lang="en-GB" sz="2000" dirty="0">
              <a:cs typeface="B Titr" panose="00000700000000000000" pitchFamily="2" charset="-78"/>
            </a:endParaRPr>
          </a:p>
        </p:txBody>
      </p:sp>
      <p:sp>
        <p:nvSpPr>
          <p:cNvPr id="12" name="Oval 11"/>
          <p:cNvSpPr/>
          <p:nvPr/>
        </p:nvSpPr>
        <p:spPr>
          <a:xfrm>
            <a:off x="102100" y="4686300"/>
            <a:ext cx="3220219" cy="172212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000" dirty="0" smtClean="0">
                <a:cs typeface="B Titr" panose="00000700000000000000" pitchFamily="2" charset="-78"/>
              </a:rPr>
              <a:t>افزایش مصرف انرژی به طور غیر مستقیم از راه تغییر ترشح هورمون های درگیر</a:t>
            </a:r>
            <a:endParaRPr lang="en-GB" sz="2000" dirty="0">
              <a:cs typeface="B Titr" panose="00000700000000000000" pitchFamily="2" charset="-78"/>
            </a:endParaRPr>
          </a:p>
        </p:txBody>
      </p:sp>
      <p:pic>
        <p:nvPicPr>
          <p:cNvPr id="13" name="Picture 12"/>
          <p:cNvPicPr>
            <a:picLocks noChangeAspect="1"/>
          </p:cNvPicPr>
          <p:nvPr/>
        </p:nvPicPr>
        <p:blipFill>
          <a:blip r:embed="rId4"/>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53106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آثار شدت فعالیت</a:t>
            </a:r>
            <a:r>
              <a:rPr lang="en-GB" sz="2400" b="1" dirty="0" smtClean="0">
                <a:solidFill>
                  <a:schemeClr val="bg1"/>
                </a:solidFill>
                <a:cs typeface="B Titr" panose="00000700000000000000" pitchFamily="2" charset="-78"/>
              </a:rPr>
              <a:t/>
            </a:r>
            <a:br>
              <a:rPr lang="en-GB" sz="2400" b="1" dirty="0" smtClean="0">
                <a:solidFill>
                  <a:schemeClr val="bg1"/>
                </a:solidFill>
                <a:cs typeface="B Titr" panose="00000700000000000000" pitchFamily="2" charset="-78"/>
              </a:rPr>
            </a:br>
            <a:r>
              <a:rPr lang="en-GB" sz="2400" b="1" dirty="0">
                <a:solidFill>
                  <a:schemeClr val="bg1"/>
                </a:solidFill>
                <a:cs typeface="B Titr" panose="00000700000000000000" pitchFamily="2" charset="-78"/>
              </a:rPr>
              <a:t/>
            </a:r>
            <a:br>
              <a:rPr lang="en-GB" sz="2400" b="1" dirty="0">
                <a:solidFill>
                  <a:schemeClr val="bg1"/>
                </a:solidFill>
                <a:cs typeface="B Titr" panose="00000700000000000000" pitchFamily="2" charset="-78"/>
              </a:rPr>
            </a:br>
            <a:r>
              <a:rPr lang="en-GB" sz="2400" b="1" dirty="0" smtClean="0">
                <a:solidFill>
                  <a:schemeClr val="bg1"/>
                </a:solidFill>
                <a:cs typeface="B Titr" panose="00000700000000000000" pitchFamily="2" charset="-78"/>
              </a:rPr>
              <a:t/>
            </a:r>
            <a:br>
              <a:rPr lang="en-GB" sz="2400" b="1" dirty="0" smtClean="0">
                <a:solidFill>
                  <a:schemeClr val="bg1"/>
                </a:solidFill>
                <a:cs typeface="B Titr" panose="00000700000000000000" pitchFamily="2" charset="-78"/>
              </a:rPr>
            </a:br>
            <a:r>
              <a:rPr lang="en-GB" sz="2400" b="1" dirty="0">
                <a:solidFill>
                  <a:schemeClr val="bg1"/>
                </a:solidFill>
                <a:cs typeface="B Titr" panose="00000700000000000000" pitchFamily="2" charset="-78"/>
              </a:rPr>
              <a:t/>
            </a:r>
            <a:br>
              <a:rPr lang="en-GB" sz="2400" b="1" dirty="0">
                <a:solidFill>
                  <a:schemeClr val="bg1"/>
                </a:solidFill>
                <a:cs typeface="B Titr" panose="00000700000000000000" pitchFamily="2" charset="-78"/>
              </a:rPr>
            </a:br>
            <a:r>
              <a:rPr lang="en-GB" sz="2400" b="1" dirty="0" smtClean="0">
                <a:solidFill>
                  <a:schemeClr val="bg1"/>
                </a:solidFill>
                <a:cs typeface="B Titr" panose="00000700000000000000" pitchFamily="2" charset="-78"/>
              </a:rPr>
              <a:t/>
            </a:r>
            <a:br>
              <a:rPr lang="en-GB" sz="2400" b="1" dirty="0" smtClean="0">
                <a:solidFill>
                  <a:schemeClr val="bg1"/>
                </a:solidFill>
                <a:cs typeface="B Titr" panose="00000700000000000000" pitchFamily="2" charset="-78"/>
              </a:rPr>
            </a:br>
            <a:r>
              <a:rPr lang="en-GB" sz="2400" b="1" dirty="0">
                <a:solidFill>
                  <a:schemeClr val="bg1"/>
                </a:solidFill>
                <a:cs typeface="B Titr" panose="00000700000000000000" pitchFamily="2" charset="-78"/>
              </a:rPr>
              <a:t/>
            </a:r>
            <a:br>
              <a:rPr lang="en-GB" sz="2400" b="1" dirty="0">
                <a:solidFill>
                  <a:schemeClr val="bg1"/>
                </a:solidFill>
                <a:cs typeface="B Titr" panose="00000700000000000000" pitchFamily="2" charset="-78"/>
              </a:rPr>
            </a:br>
            <a:r>
              <a:rPr lang="en-GB" sz="2400" b="1" dirty="0" smtClean="0">
                <a:solidFill>
                  <a:schemeClr val="bg1"/>
                </a:solidFill>
                <a:cs typeface="B Titr" panose="00000700000000000000" pitchFamily="2" charset="-78"/>
              </a:rPr>
              <a:t/>
            </a:r>
            <a:br>
              <a:rPr lang="en-GB" sz="2400" b="1" dirty="0" smtClean="0">
                <a:solidFill>
                  <a:schemeClr val="bg1"/>
                </a:solidFill>
                <a:cs typeface="B Titr" panose="00000700000000000000" pitchFamily="2" charset="-78"/>
              </a:rPr>
            </a:br>
            <a:r>
              <a:rPr lang="en-GB" sz="2400" b="1" dirty="0">
                <a:solidFill>
                  <a:schemeClr val="bg1"/>
                </a:solidFill>
                <a:cs typeface="B Titr" panose="00000700000000000000" pitchFamily="2" charset="-78"/>
              </a:rPr>
              <a:t/>
            </a:r>
            <a:br>
              <a:rPr lang="en-GB" sz="2400" b="1" dirty="0">
                <a:solidFill>
                  <a:schemeClr val="bg1"/>
                </a:solidFill>
                <a:cs typeface="B Titr" panose="00000700000000000000" pitchFamily="2" charset="-78"/>
              </a:rPr>
            </a:br>
            <a:r>
              <a:rPr lang="en-GB" sz="2400" b="1" dirty="0" smtClean="0">
                <a:solidFill>
                  <a:schemeClr val="bg1"/>
                </a:solidFill>
                <a:cs typeface="B Titr" panose="00000700000000000000" pitchFamily="2" charset="-78"/>
              </a:rPr>
              <a:t/>
            </a:r>
            <a:br>
              <a:rPr lang="en-GB" sz="2400" b="1" dirty="0" smtClean="0">
                <a:solidFill>
                  <a:schemeClr val="bg1"/>
                </a:solidFill>
                <a:cs typeface="B Titr" panose="00000700000000000000" pitchFamily="2" charset="-78"/>
              </a:rPr>
            </a:br>
            <a:r>
              <a:rPr lang="fa-IR" sz="2000" b="1" dirty="0" smtClean="0">
                <a:solidFill>
                  <a:schemeClr val="bg1"/>
                </a:solidFill>
                <a:cs typeface="B Titr" panose="00000700000000000000" pitchFamily="2" charset="-78"/>
              </a:rPr>
              <a:t>در برخی پژوهش ها </a:t>
            </a:r>
            <a:r>
              <a:rPr lang="fa-IR" sz="2000" dirty="0" smtClean="0">
                <a:solidFill>
                  <a:schemeClr val="bg1"/>
                </a:solidFill>
                <a:cs typeface="B Titr" panose="00000700000000000000" pitchFamily="2" charset="-78"/>
              </a:rPr>
              <a:t>فعاليت </a:t>
            </a:r>
            <a:r>
              <a:rPr lang="fa-IR" sz="2000" dirty="0">
                <a:solidFill>
                  <a:schemeClr val="bg1"/>
                </a:solidFill>
                <a:cs typeface="B Titr" panose="00000700000000000000" pitchFamily="2" charset="-78"/>
              </a:rPr>
              <a:t>با شدت پايين بهتر از شدت بالا موجب ايجاد تعادل منفی انرژی شد</a:t>
            </a:r>
            <a:r>
              <a:rPr lang="en-GB" sz="2000" dirty="0">
                <a:solidFill>
                  <a:schemeClr val="bg1"/>
                </a:solidFill>
                <a:cs typeface="B Titr" panose="00000700000000000000" pitchFamily="2" charset="-78"/>
              </a:rPr>
              <a:t/>
            </a:r>
            <a:br>
              <a:rPr lang="en-GB" sz="2000" dirty="0">
                <a:solidFill>
                  <a:schemeClr val="bg1"/>
                </a:solidFill>
                <a:cs typeface="B Titr" panose="00000700000000000000" pitchFamily="2" charset="-78"/>
              </a:rPr>
            </a:br>
            <a:endParaRPr lang="en-US" sz="20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29</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 فعالیت ورزشی وتعادل انرژی </a:t>
            </a:r>
          </a:p>
        </p:txBody>
      </p:sp>
      <p:sp>
        <p:nvSpPr>
          <p:cNvPr id="4" name="Oval 3"/>
          <p:cNvSpPr/>
          <p:nvPr/>
        </p:nvSpPr>
        <p:spPr>
          <a:xfrm>
            <a:off x="6531256" y="4461705"/>
            <a:ext cx="2638425" cy="1722120"/>
          </a:xfrm>
          <a:prstGeom prst="ellipse">
            <a:avLst/>
          </a:prstGeom>
          <a:solidFill>
            <a:srgbClr val="7834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smtClean="0">
                <a:cs typeface="B Titr" panose="00000700000000000000" pitchFamily="2" charset="-78"/>
              </a:rPr>
              <a:t>هورمون های تنظیم کننده انرژی</a:t>
            </a:r>
            <a:endParaRPr lang="en-GB" sz="2400" dirty="0">
              <a:cs typeface="B Titr" panose="00000700000000000000" pitchFamily="2" charset="-78"/>
            </a:endParaRPr>
          </a:p>
        </p:txBody>
      </p:sp>
      <p:sp>
        <p:nvSpPr>
          <p:cNvPr id="12" name="Oval 11"/>
          <p:cNvSpPr/>
          <p:nvPr/>
        </p:nvSpPr>
        <p:spPr>
          <a:xfrm>
            <a:off x="176460" y="4598670"/>
            <a:ext cx="2689278" cy="172212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smtClean="0">
                <a:cs typeface="B Titr" panose="00000700000000000000" pitchFamily="2" charset="-78"/>
              </a:rPr>
              <a:t>انرژی دریافتی</a:t>
            </a:r>
            <a:endParaRPr lang="en-GB" sz="2400" dirty="0">
              <a:cs typeface="B Titr" panose="00000700000000000000" pitchFamily="2" charset="-78"/>
            </a:endParaRPr>
          </a:p>
        </p:txBody>
      </p:sp>
      <p:sp>
        <p:nvSpPr>
          <p:cNvPr id="5" name="Left-Right-Up Arrow 4"/>
          <p:cNvSpPr/>
          <p:nvPr/>
        </p:nvSpPr>
        <p:spPr>
          <a:xfrm>
            <a:off x="2965390" y="3466132"/>
            <a:ext cx="3395585" cy="2584737"/>
          </a:xfrm>
          <a:prstGeom prst="leftRightUpArrow">
            <a:avLst>
              <a:gd name="adj1" fmla="val 37530"/>
              <a:gd name="adj2" fmla="val 25000"/>
              <a:gd name="adj3" fmla="val 25000"/>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smtClean="0">
                <a:cs typeface="B Titr" panose="00000700000000000000" pitchFamily="2" charset="-78"/>
              </a:rPr>
              <a:t>اثرشدت های مختلف فعالیت ورزشی حاد</a:t>
            </a:r>
            <a:endParaRPr lang="en-GB" sz="2400" dirty="0">
              <a:cs typeface="B Titr" panose="00000700000000000000" pitchFamily="2" charset="-78"/>
            </a:endParaRPr>
          </a:p>
        </p:txBody>
      </p:sp>
      <p:sp>
        <p:nvSpPr>
          <p:cNvPr id="10" name="Oval 9"/>
          <p:cNvSpPr/>
          <p:nvPr/>
        </p:nvSpPr>
        <p:spPr>
          <a:xfrm>
            <a:off x="3293932" y="1491551"/>
            <a:ext cx="2722425" cy="1676400"/>
          </a:xfrm>
          <a:prstGeom prst="ellipse">
            <a:avLst/>
          </a:prstGeom>
          <a:solidFill>
            <a:srgbClr val="8A50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smtClean="0">
                <a:cs typeface="B Titr" panose="00000700000000000000" pitchFamily="2" charset="-78"/>
              </a:rPr>
              <a:t>اشتها</a:t>
            </a:r>
            <a:endParaRPr lang="en-GB" sz="2400" dirty="0">
              <a:cs typeface="B Titr" panose="00000700000000000000" pitchFamily="2" charset="-78"/>
            </a:endParaRPr>
          </a:p>
        </p:txBody>
      </p:sp>
      <p:sp>
        <p:nvSpPr>
          <p:cNvPr id="14" name="Up Arrow 13"/>
          <p:cNvSpPr/>
          <p:nvPr/>
        </p:nvSpPr>
        <p:spPr>
          <a:xfrm>
            <a:off x="6118659" y="184943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Down Arrow 15"/>
          <p:cNvSpPr/>
          <p:nvPr/>
        </p:nvSpPr>
        <p:spPr>
          <a:xfrm>
            <a:off x="6606358" y="189753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Down Arrow 17"/>
          <p:cNvSpPr/>
          <p:nvPr/>
        </p:nvSpPr>
        <p:spPr>
          <a:xfrm>
            <a:off x="1328085" y="348329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Up Arrow 18"/>
          <p:cNvSpPr/>
          <p:nvPr/>
        </p:nvSpPr>
        <p:spPr>
          <a:xfrm>
            <a:off x="849227" y="3466132"/>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Up Arrow 19"/>
          <p:cNvSpPr/>
          <p:nvPr/>
        </p:nvSpPr>
        <p:spPr>
          <a:xfrm>
            <a:off x="5403259" y="3620262"/>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4"/>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63804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 چاقی وضعیت</a:t>
            </a:r>
            <a:r>
              <a:rPr lang="fa-IR" sz="2400" b="1" dirty="0">
                <a:solidFill>
                  <a:schemeClr val="bg1"/>
                </a:solidFill>
                <a:cs typeface="B Titr" panose="00000700000000000000" pitchFamily="2" charset="-78"/>
              </a:rPr>
              <a:t>ی</a:t>
            </a:r>
            <a:r>
              <a:rPr lang="fa-IR" sz="2400" b="1" dirty="0" smtClean="0">
                <a:solidFill>
                  <a:schemeClr val="bg1"/>
                </a:solidFill>
                <a:cs typeface="B Titr" panose="00000700000000000000" pitchFamily="2" charset="-78"/>
              </a:rPr>
              <a:t> مزمن </a:t>
            </a:r>
            <a:r>
              <a:rPr lang="fa-IR" sz="2400" b="1" dirty="0">
                <a:solidFill>
                  <a:schemeClr val="bg1"/>
                </a:solidFill>
                <a:cs typeface="B Titr" panose="00000700000000000000" pitchFamily="2" charset="-78"/>
              </a:rPr>
              <a:t>است که با افزایش بیش از اندازه </a:t>
            </a:r>
            <a:r>
              <a:rPr lang="fa-IR" sz="2400" b="1" dirty="0" smtClean="0">
                <a:solidFill>
                  <a:schemeClr val="bg1"/>
                </a:solidFill>
                <a:cs typeface="B Titr" panose="00000700000000000000" pitchFamily="2" charset="-78"/>
              </a:rPr>
              <a:t>مقدارچربی </a:t>
            </a:r>
            <a:r>
              <a:rPr lang="fa-IR" sz="2400" b="1" dirty="0">
                <a:solidFill>
                  <a:schemeClr val="bg1"/>
                </a:solidFill>
                <a:cs typeface="B Titr" panose="00000700000000000000" pitchFamily="2" charset="-78"/>
              </a:rPr>
              <a:t>بدن مشخص </a:t>
            </a:r>
            <a:r>
              <a:rPr lang="fa-IR" sz="2400" b="1" dirty="0" smtClean="0">
                <a:solidFill>
                  <a:schemeClr val="bg1"/>
                </a:solidFill>
                <a:cs typeface="B Titr" panose="00000700000000000000" pitchFamily="2" charset="-78"/>
              </a:rPr>
              <a:t>می شود.</a:t>
            </a:r>
            <a:r>
              <a:rPr lang="en-GB" sz="2400" b="1" dirty="0" smtClean="0">
                <a:solidFill>
                  <a:schemeClr val="bg1"/>
                </a:solidFill>
                <a:cs typeface="B Titr" panose="00000700000000000000" pitchFamily="2" charset="-78"/>
              </a:rPr>
              <a:t/>
            </a:r>
            <a:br>
              <a:rPr lang="en-GB"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چاقی </a:t>
            </a:r>
            <a:r>
              <a:rPr lang="fa-IR" sz="2400" b="1" dirty="0">
                <a:solidFill>
                  <a:schemeClr val="bg1"/>
                </a:solidFill>
                <a:cs typeface="B Titr" panose="00000700000000000000" pitchFamily="2" charset="-78"/>
              </a:rPr>
              <a:t>به واقع یک اختلال پیچیده تنظیم اشتها و متابولیسم انرژی </a:t>
            </a:r>
            <a:r>
              <a:rPr lang="fa-IR" sz="2400" b="1" dirty="0" smtClean="0">
                <a:solidFill>
                  <a:schemeClr val="bg1"/>
                </a:solidFill>
                <a:cs typeface="B Titr" panose="00000700000000000000" pitchFamily="2" charset="-78"/>
              </a:rPr>
              <a:t>است</a:t>
            </a:r>
            <a:r>
              <a:rPr lang="en-GB" sz="2400" b="1" dirty="0" smtClean="0">
                <a:solidFill>
                  <a:schemeClr val="bg1"/>
                </a:solidFill>
                <a:cs typeface="B Titr" panose="00000700000000000000" pitchFamily="2" charset="-78"/>
              </a:rPr>
              <a:t> </a:t>
            </a:r>
            <a:r>
              <a:rPr lang="fa-IR" sz="2400" b="1" dirty="0" smtClean="0">
                <a:solidFill>
                  <a:schemeClr val="bg1"/>
                </a:solidFill>
                <a:cs typeface="B Titr" panose="00000700000000000000" pitchFamily="2" charset="-78"/>
              </a:rPr>
              <a:t>که </a:t>
            </a:r>
            <a:r>
              <a:rPr lang="fa-IR" sz="2400" b="1" dirty="0">
                <a:solidFill>
                  <a:schemeClr val="bg1"/>
                </a:solidFill>
                <a:cs typeface="B Titr" panose="00000700000000000000" pitchFamily="2" charset="-78"/>
              </a:rPr>
              <a:t>توسط عوامل زیست شناختی خاصی کنترل می گردد.</a:t>
            </a:r>
            <a:br>
              <a:rPr lang="fa-IR" sz="2400" b="1" dirty="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چاقی </a:t>
            </a:r>
            <a:r>
              <a:rPr lang="fa-IR" sz="2400" b="1" dirty="0">
                <a:solidFill>
                  <a:schemeClr val="bg1"/>
                </a:solidFill>
                <a:cs typeface="B Titr" panose="00000700000000000000" pitchFamily="2" charset="-78"/>
              </a:rPr>
              <a:t>یعنی افزایش شدید چربی به نسبت وزن بدون چربی .</a:t>
            </a: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a:ln w="22225">
                  <a:solidFill>
                    <a:schemeClr val="accent2"/>
                  </a:solidFill>
                  <a:prstDash val="solid"/>
                </a:ln>
                <a:solidFill>
                  <a:schemeClr val="tx1"/>
                </a:solidFill>
                <a:latin typeface="Arial Black" panose="020B0A04020102020204" pitchFamily="34" charset="0"/>
                <a:cs typeface="B Titr" panose="00000700000000000000" pitchFamily="2" charset="-78"/>
              </a:rPr>
              <a:t>3</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fa-IR" sz="3600" dirty="0">
                <a:solidFill>
                  <a:schemeClr val="accent3">
                    <a:lumMod val="40000"/>
                    <a:lumOff val="60000"/>
                  </a:schemeClr>
                </a:solidFill>
                <a:cs typeface="B Titr" panose="00000700000000000000" pitchFamily="2" charset="-78"/>
              </a:rPr>
              <a:t>چاقی </a:t>
            </a:r>
            <a:r>
              <a:rPr lang="fa-IR" sz="3600" dirty="0" smtClean="0">
                <a:solidFill>
                  <a:schemeClr val="accent3">
                    <a:lumMod val="40000"/>
                    <a:lumOff val="60000"/>
                  </a:schemeClr>
                </a:solidFill>
                <a:cs typeface="B Titr" panose="00000700000000000000" pitchFamily="2" charset="-78"/>
              </a:rPr>
              <a:t>(</a:t>
            </a:r>
            <a:r>
              <a:rPr lang="en-GB" sz="3600" dirty="0" smtClean="0">
                <a:solidFill>
                  <a:schemeClr val="accent3">
                    <a:lumMod val="40000"/>
                    <a:lumOff val="60000"/>
                  </a:schemeClr>
                </a:solidFill>
                <a:latin typeface="Arial Black" panose="020B0A04020102020204" pitchFamily="34" charset="0"/>
                <a:cs typeface="B Titr" panose="00000700000000000000" pitchFamily="2" charset="-78"/>
              </a:rPr>
              <a:t>(Obesity</a:t>
            </a:r>
            <a:endParaRPr lang="en-GB" sz="3600" dirty="0">
              <a:solidFill>
                <a:schemeClr val="accent3">
                  <a:lumMod val="40000"/>
                  <a:lumOff val="60000"/>
                </a:schemeClr>
              </a:solidFill>
              <a:latin typeface="Arial Black" panose="020B0A04020102020204" pitchFamily="34" charset="0"/>
              <a:cs typeface="B Titr" panose="00000700000000000000" pitchFamily="2" charset="-78"/>
            </a:endParaRPr>
          </a:p>
        </p:txBody>
      </p:sp>
      <p:pic>
        <p:nvPicPr>
          <p:cNvPr id="7" name="Picture 6"/>
          <p:cNvPicPr>
            <a:picLocks noChangeAspect="1"/>
          </p:cNvPicPr>
          <p:nvPr/>
        </p:nvPicPr>
        <p:blipFill>
          <a:blip r:embed="rId4"/>
          <a:stretch>
            <a:fillRect/>
          </a:stretch>
        </p:blipFill>
        <p:spPr>
          <a:xfrm>
            <a:off x="0" y="4211351"/>
            <a:ext cx="2569773" cy="2607581"/>
          </a:xfrm>
          <a:prstGeom prst="rect">
            <a:avLst/>
          </a:prstGeom>
        </p:spPr>
      </p:pic>
      <p:pic>
        <p:nvPicPr>
          <p:cNvPr id="12" name="Picture 11"/>
          <p:cNvPicPr>
            <a:picLocks noChangeAspect="1"/>
          </p:cNvPicPr>
          <p:nvPr/>
        </p:nvPicPr>
        <p:blipFill>
          <a:blip r:embed="rId5"/>
          <a:stretch>
            <a:fillRect/>
          </a:stretch>
        </p:blipFill>
        <p:spPr>
          <a:xfrm>
            <a:off x="9487028" y="4340888"/>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46896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marL="342900" indent="-342900" algn="r" rtl="1">
              <a:lnSpc>
                <a:spcPct val="150000"/>
              </a:lnSpc>
              <a:buFont typeface="Wingdings" panose="05000000000000000000" pitchFamily="2" charset="2"/>
              <a:buChar char="v"/>
            </a:pPr>
            <a:r>
              <a:rPr lang="fa-IR" sz="2400" b="1" dirty="0">
                <a:solidFill>
                  <a:schemeClr val="bg1"/>
                </a:solidFill>
                <a:cs typeface="B Titr" panose="00000700000000000000" pitchFamily="2" charset="-78"/>
              </a:rPr>
              <a:t>پياده روی: </a:t>
            </a: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r>
              <a:rPr lang="fa-IR" sz="2400" b="1" dirty="0">
                <a:solidFill>
                  <a:schemeClr val="bg1"/>
                </a:solidFill>
                <a:cs typeface="B Titr" panose="00000700000000000000" pitchFamily="2" charset="-78"/>
              </a:rPr>
              <a:t>از میان انواع ورزش‌ها، پیاده‌روی در زمین‌های هموار و با شیب نه چندان زیاد به ویژه برای كسانی كه تازه ورزش را آغاز می‌نمایند، تمرین بسیار مناسبی است و تقریبا برای همه افراد میسر است.</a:t>
            </a:r>
            <a:br>
              <a:rPr lang="fa-IR" sz="2400" b="1" dirty="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a:t>
            </a:r>
            <a:r>
              <a:rPr lang="fa-IR" sz="2400" b="1" dirty="0">
                <a:solidFill>
                  <a:schemeClr val="bg1"/>
                </a:solidFill>
                <a:cs typeface="B Titr" panose="00000700000000000000" pitchFamily="2" charset="-78"/>
              </a:rPr>
              <a:t>اگر می خواهيد لاغر </a:t>
            </a:r>
            <a:r>
              <a:rPr lang="fa-IR" sz="2400" b="1" dirty="0" smtClean="0">
                <a:solidFill>
                  <a:schemeClr val="bg1"/>
                </a:solidFill>
                <a:cs typeface="B Titr" panose="00000700000000000000" pitchFamily="2" charset="-78"/>
              </a:rPr>
              <a:t>شويد: </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قدم </a:t>
            </a:r>
            <a:r>
              <a:rPr lang="fa-IR" sz="2400" b="1" dirty="0">
                <a:solidFill>
                  <a:schemeClr val="bg1"/>
                </a:solidFill>
                <a:cs typeface="B Titr" panose="00000700000000000000" pitchFamily="2" charset="-78"/>
              </a:rPr>
              <a:t>های بلند </a:t>
            </a:r>
            <a:r>
              <a:rPr lang="fa-IR" sz="2400" b="1" dirty="0" smtClean="0">
                <a:solidFill>
                  <a:schemeClr val="bg1"/>
                </a:solidFill>
                <a:cs typeface="B Titr" panose="00000700000000000000" pitchFamily="2" charset="-78"/>
              </a:rPr>
              <a:t>برداريد.</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 دست </a:t>
            </a:r>
            <a:r>
              <a:rPr lang="fa-IR" sz="2400" b="1" dirty="0">
                <a:solidFill>
                  <a:schemeClr val="bg1"/>
                </a:solidFill>
                <a:cs typeface="B Titr" panose="00000700000000000000" pitchFamily="2" charset="-78"/>
              </a:rPr>
              <a:t>ها را حركت دهيد. </a:t>
            </a: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هر </a:t>
            </a:r>
            <a:r>
              <a:rPr lang="fa-IR" sz="2400" b="1" dirty="0">
                <a:solidFill>
                  <a:schemeClr val="bg1"/>
                </a:solidFill>
                <a:cs typeface="B Titr" panose="00000700000000000000" pitchFamily="2" charset="-78"/>
              </a:rPr>
              <a:t>10ثانيه بدون توقف روش تنفس آرام را به كار ببريد</a:t>
            </a:r>
            <a:r>
              <a:rPr lang="fa-IR" sz="2400" b="1" dirty="0" smtClean="0">
                <a:solidFill>
                  <a:schemeClr val="bg1"/>
                </a:solidFill>
                <a:cs typeface="B Titr" panose="00000700000000000000" pitchFamily="2" charset="-78"/>
              </a:rPr>
              <a:t>.</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a:t>
            </a:r>
            <a:r>
              <a:rPr lang="fa-IR" sz="2400" b="1" dirty="0">
                <a:solidFill>
                  <a:schemeClr val="bg1"/>
                </a:solidFill>
                <a:cs typeface="B Titr" panose="00000700000000000000" pitchFamily="2" charset="-78"/>
              </a:rPr>
              <a:t>6-5 ثانيه دم و حداكثر 7-6 ثانيه بازدم)</a:t>
            </a: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30</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چند نمونه </a:t>
            </a:r>
            <a:r>
              <a:rPr lang="fa-IR" sz="3600" dirty="0" smtClean="0">
                <a:solidFill>
                  <a:schemeClr val="accent3">
                    <a:lumMod val="40000"/>
                    <a:lumOff val="60000"/>
                  </a:schemeClr>
                </a:solidFill>
                <a:cs typeface="B Titr" panose="00000700000000000000" pitchFamily="2" charset="-78"/>
              </a:rPr>
              <a:t>فعالیت ورزشی همگانی:</a:t>
            </a:r>
            <a:endParaRPr lang="fa-IR" sz="4400" dirty="0">
              <a:solidFill>
                <a:schemeClr val="accent3">
                  <a:lumMod val="40000"/>
                  <a:lumOff val="60000"/>
                </a:schemeClr>
              </a:solidFill>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72035" y="1318207"/>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3" name="Picture 2"/>
          <p:cNvPicPr>
            <a:picLocks noChangeAspect="1"/>
          </p:cNvPicPr>
          <p:nvPr/>
        </p:nvPicPr>
        <p:blipFill>
          <a:blip r:embed="rId4"/>
          <a:stretch>
            <a:fillRect/>
          </a:stretch>
        </p:blipFill>
        <p:spPr>
          <a:xfrm>
            <a:off x="102101" y="3036066"/>
            <a:ext cx="2592175" cy="3782867"/>
          </a:xfrm>
          <a:prstGeom prst="rect">
            <a:avLst/>
          </a:prstGeom>
        </p:spPr>
      </p:pic>
      <p:pic>
        <p:nvPicPr>
          <p:cNvPr id="14" name="Picture 13"/>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4165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marL="342900" indent="-342900" algn="r" rtl="1">
              <a:lnSpc>
                <a:spcPct val="150000"/>
              </a:lnSpc>
              <a:buFont typeface="Wingdings" panose="05000000000000000000" pitchFamily="2" charset="2"/>
              <a:buChar char="v"/>
            </a:pPr>
            <a:r>
              <a:rPr lang="fa-IR" sz="2400" b="1" dirty="0" smtClean="0">
                <a:solidFill>
                  <a:schemeClr val="bg1"/>
                </a:solidFill>
                <a:cs typeface="B Titr" panose="00000700000000000000" pitchFamily="2" charset="-78"/>
              </a:rPr>
              <a:t>شنا:</a:t>
            </a:r>
            <a:r>
              <a:rPr lang="fa-IR" sz="2400" b="1" dirty="0">
                <a:solidFill>
                  <a:schemeClr val="bg1"/>
                </a:solidFill>
                <a:cs typeface="B Titr" panose="00000700000000000000" pitchFamily="2" charset="-78"/>
              </a:rPr>
              <a:t/>
            </a:r>
            <a:br>
              <a:rPr lang="fa-IR" sz="2400" b="1" dirty="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بعد </a:t>
            </a:r>
            <a:r>
              <a:rPr lang="fa-IR" sz="2400" b="1" dirty="0">
                <a:solidFill>
                  <a:schemeClr val="bg1"/>
                </a:solidFill>
                <a:cs typeface="B Titr" panose="00000700000000000000" pitchFamily="2" charset="-78"/>
              </a:rPr>
              <a:t>از راهپیمایی و پیاده‌ روی‌های ساده از مناسب‌ترین و بهترین ورزش‌ها شنا می‌باشد. </a:t>
            </a:r>
            <a:r>
              <a:rPr lang="fa-IR" sz="2400" b="1" dirty="0" smtClean="0">
                <a:solidFill>
                  <a:schemeClr val="bg1"/>
                </a:solidFill>
                <a:cs typeface="B Titr" panose="00000700000000000000" pitchFamily="2" charset="-78"/>
              </a:rPr>
              <a:t>مخصوصا </a:t>
            </a:r>
            <a:r>
              <a:rPr lang="fa-IR" sz="2400" b="1" dirty="0">
                <a:solidFill>
                  <a:schemeClr val="bg1"/>
                </a:solidFill>
                <a:cs typeface="B Titr" panose="00000700000000000000" pitchFamily="2" charset="-78"/>
              </a:rPr>
              <a:t>برای افرادی كه وزن بالا دارند </a:t>
            </a:r>
            <a:r>
              <a:rPr lang="fa-IR" sz="2400" b="1" dirty="0" smtClean="0">
                <a:solidFill>
                  <a:schemeClr val="bg1"/>
                </a:solidFill>
                <a:cs typeface="B Titr" panose="00000700000000000000" pitchFamily="2" charset="-78"/>
              </a:rPr>
              <a:t>و </a:t>
            </a:r>
            <a:r>
              <a:rPr lang="fa-IR" sz="2400" b="1" dirty="0">
                <a:solidFill>
                  <a:schemeClr val="bg1"/>
                </a:solidFill>
                <a:cs typeface="B Titr" panose="00000700000000000000" pitchFamily="2" charset="-78"/>
              </a:rPr>
              <a:t>وزن زیاد آنان موجب فشار روی مفاصل </a:t>
            </a:r>
            <a:r>
              <a:rPr lang="fa-IR" sz="2400" b="1" dirty="0" smtClean="0">
                <a:solidFill>
                  <a:schemeClr val="bg1"/>
                </a:solidFill>
                <a:cs typeface="B Titr" panose="00000700000000000000" pitchFamily="2" charset="-78"/>
              </a:rPr>
              <a:t>درناحیه </a:t>
            </a:r>
            <a:r>
              <a:rPr lang="fa-IR" sz="2400" b="1" dirty="0">
                <a:solidFill>
                  <a:schemeClr val="bg1"/>
                </a:solidFill>
                <a:cs typeface="B Titr" panose="00000700000000000000" pitchFamily="2" charset="-78"/>
              </a:rPr>
              <a:t>كمر، ستون فقرات و به خصوص </a:t>
            </a:r>
            <a:r>
              <a:rPr lang="fa-IR" sz="2400" b="1" dirty="0" smtClean="0">
                <a:solidFill>
                  <a:schemeClr val="bg1"/>
                </a:solidFill>
                <a:cs typeface="B Titr" panose="00000700000000000000" pitchFamily="2" charset="-78"/>
              </a:rPr>
              <a:t>مفاصل </a:t>
            </a:r>
            <a:r>
              <a:rPr lang="fa-IR" sz="2400" b="1" dirty="0">
                <a:solidFill>
                  <a:schemeClr val="bg1"/>
                </a:solidFill>
                <a:cs typeface="B Titr" panose="00000700000000000000" pitchFamily="2" charset="-78"/>
              </a:rPr>
              <a:t>ران و زانوها می‌گردد و آنان را گرفتار </a:t>
            </a:r>
            <a:r>
              <a:rPr lang="fa-IR" sz="2400" b="1" dirty="0" smtClean="0">
                <a:solidFill>
                  <a:schemeClr val="bg1"/>
                </a:solidFill>
                <a:cs typeface="B Titr" panose="00000700000000000000" pitchFamily="2" charset="-78"/>
              </a:rPr>
              <a:t>ساییدگی </a:t>
            </a:r>
            <a:r>
              <a:rPr lang="fa-IR" sz="2400" b="1" dirty="0">
                <a:solidFill>
                  <a:schemeClr val="bg1"/>
                </a:solidFill>
                <a:cs typeface="B Titr" panose="00000700000000000000" pitchFamily="2" charset="-78"/>
              </a:rPr>
              <a:t>مفاصل می‌كند، شنا یا راه‌رفتن در آب در پیشگیری از این موارد به شدت توصیه می‌شود</a:t>
            </a:r>
            <a:r>
              <a:rPr lang="fa-IR" sz="2400" b="1" dirty="0" smtClean="0">
                <a:solidFill>
                  <a:schemeClr val="bg1"/>
                </a:solidFill>
                <a:cs typeface="B Titr" panose="00000700000000000000" pitchFamily="2" charset="-78"/>
              </a:rPr>
              <a:t>. </a:t>
            </a:r>
            <a:r>
              <a:rPr lang="fa-IR" sz="2400" b="1" dirty="0">
                <a:solidFill>
                  <a:schemeClr val="bg1"/>
                </a:solidFill>
                <a:cs typeface="B Titr" panose="00000700000000000000" pitchFamily="2" charset="-78"/>
              </a:rPr>
              <a:t>چرا كه درون آب به </a:t>
            </a: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اندازه </a:t>
            </a:r>
            <a:r>
              <a:rPr lang="fa-IR" sz="2400" b="1" dirty="0">
                <a:solidFill>
                  <a:schemeClr val="bg1"/>
                </a:solidFill>
                <a:cs typeface="B Titr" panose="00000700000000000000" pitchFamily="2" charset="-78"/>
              </a:rPr>
              <a:t>حجم بدن از وزن شخص كاسته شده و فشار </a:t>
            </a:r>
            <a:r>
              <a:rPr lang="fa-IR" sz="2400" b="1" dirty="0" smtClean="0">
                <a:solidFill>
                  <a:schemeClr val="bg1"/>
                </a:solidFill>
                <a:cs typeface="B Titr" panose="00000700000000000000" pitchFamily="2" charset="-78"/>
              </a:rPr>
              <a:t>كمتری</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a:t>
            </a:r>
            <a:r>
              <a:rPr lang="fa-IR" sz="2400" b="1" dirty="0">
                <a:solidFill>
                  <a:schemeClr val="bg1"/>
                </a:solidFill>
                <a:cs typeface="B Titr" panose="00000700000000000000" pitchFamily="2" charset="-78"/>
              </a:rPr>
              <a:t>بر مفاصل حركتی وارد می‌گردد.</a:t>
            </a:r>
            <a:br>
              <a:rPr lang="fa-IR" sz="2400" b="1" dirty="0">
                <a:solidFill>
                  <a:schemeClr val="bg1"/>
                </a:solidFill>
                <a:cs typeface="B Titr" panose="00000700000000000000" pitchFamily="2" charset="-78"/>
              </a:rPr>
            </a:br>
            <a:r>
              <a:rPr lang="fa-IR" sz="2400" b="1" dirty="0">
                <a:solidFill>
                  <a:schemeClr val="bg1"/>
                </a:solidFill>
                <a:cs typeface="B Titr" panose="00000700000000000000" pitchFamily="2" charset="-78"/>
              </a:rPr>
              <a:t> از میان انواع حركات شنا، نوع قورباغه‌ای از همه </a:t>
            </a:r>
            <a:r>
              <a:rPr lang="fa-IR" sz="2400" b="1" dirty="0" smtClean="0">
                <a:solidFill>
                  <a:schemeClr val="bg1"/>
                </a:solidFill>
                <a:cs typeface="B Titr" panose="00000700000000000000" pitchFamily="2" charset="-78"/>
              </a:rPr>
              <a:t>بهتر</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a:t>
            </a:r>
            <a:r>
              <a:rPr lang="fa-IR" sz="2400" b="1" dirty="0">
                <a:solidFill>
                  <a:schemeClr val="bg1"/>
                </a:solidFill>
                <a:cs typeface="B Titr" panose="00000700000000000000" pitchFamily="2" charset="-78"/>
              </a:rPr>
              <a:t>است زیرا </a:t>
            </a:r>
            <a:r>
              <a:rPr lang="fa-IR" sz="2400" b="1" dirty="0" smtClean="0">
                <a:solidFill>
                  <a:schemeClr val="bg1"/>
                </a:solidFill>
                <a:cs typeface="B Titr" panose="00000700000000000000" pitchFamily="2" charset="-78"/>
              </a:rPr>
              <a:t>تقریباً </a:t>
            </a:r>
            <a:r>
              <a:rPr lang="fa-IR" sz="2400" b="1" dirty="0">
                <a:solidFill>
                  <a:schemeClr val="bg1"/>
                </a:solidFill>
                <a:cs typeface="B Titr" panose="00000700000000000000" pitchFamily="2" charset="-78"/>
              </a:rPr>
              <a:t>تمامی عضلات بدن را به تحرك وا می‌دارد.</a:t>
            </a: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endParaRPr lang="fa-IR"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31</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چند نمونه فعالیت ورزشی همگانی:</a:t>
            </a: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14" name="Picture 8" descr="activity-swimmi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01" y="4296640"/>
            <a:ext cx="2372364" cy="25026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54949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marL="342900" indent="-342900" algn="r" rtl="1">
              <a:lnSpc>
                <a:spcPct val="150000"/>
              </a:lnSpc>
              <a:buFont typeface="Wingdings" panose="05000000000000000000" pitchFamily="2" charset="2"/>
              <a:buChar char="v"/>
            </a:pPr>
            <a:r>
              <a:rPr lang="fa-IR" sz="2400" b="1" dirty="0">
                <a:solidFill>
                  <a:schemeClr val="bg1"/>
                </a:solidFill>
                <a:cs typeface="B Titr" panose="00000700000000000000" pitchFamily="2" charset="-78"/>
              </a:rPr>
              <a:t>دوچرخه </a:t>
            </a:r>
            <a:r>
              <a:rPr lang="fa-IR" sz="2400" b="1" dirty="0" smtClean="0">
                <a:solidFill>
                  <a:schemeClr val="bg1"/>
                </a:solidFill>
                <a:cs typeface="B Titr" panose="00000700000000000000" pitchFamily="2" charset="-78"/>
              </a:rPr>
              <a:t>سواری</a:t>
            </a:r>
            <a:r>
              <a:rPr lang="fa-IR" sz="2400" b="1" dirty="0">
                <a:solidFill>
                  <a:schemeClr val="bg1"/>
                </a:solidFill>
                <a:cs typeface="B Titr" panose="00000700000000000000" pitchFamily="2" charset="-78"/>
              </a:rPr>
              <a:t>: </a:t>
            </a:r>
            <a:br>
              <a:rPr lang="fa-IR" sz="2400" b="1" dirty="0">
                <a:solidFill>
                  <a:schemeClr val="bg1"/>
                </a:solidFill>
                <a:cs typeface="B Titr" panose="00000700000000000000" pitchFamily="2" charset="-78"/>
              </a:rPr>
            </a:br>
            <a:r>
              <a:rPr lang="fa-IR" sz="2400" b="1" dirty="0">
                <a:solidFill>
                  <a:schemeClr val="bg1"/>
                </a:solidFill>
                <a:cs typeface="B Titr" panose="00000700000000000000" pitchFamily="2" charset="-78"/>
              </a:rPr>
              <a:t>دوچرخه‌سواری در زمینه‌ای صاف و كم شیب و خارج از مسیر اتومبیل‌ها مخصوصا در جاده‌های ییلاقی و كنار مزارع یكی از ورزش‌های بسیار مفیدی است كه آن هم مانند شنا برای افراد چاق دارای این خصوصیات است كه مفاصل كمر و پاها وزن زیاد بدن را تحمل نخواهند كرد و دچار فشار، ساییدگی و اختلال در مفاصل مزبور نخواهند شد. </a:t>
            </a: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این </a:t>
            </a:r>
            <a:r>
              <a:rPr lang="fa-IR" sz="2400" b="1" dirty="0">
                <a:solidFill>
                  <a:schemeClr val="bg1"/>
                </a:solidFill>
                <a:cs typeface="B Titr" panose="00000700000000000000" pitchFamily="2" charset="-78"/>
              </a:rPr>
              <a:t>ورزش را به تدریج می‌توان بیشتر از یك ساعت </a:t>
            </a: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در روز </a:t>
            </a:r>
            <a:r>
              <a:rPr lang="fa-IR" sz="2400" b="1" dirty="0">
                <a:solidFill>
                  <a:schemeClr val="bg1"/>
                </a:solidFill>
                <a:cs typeface="B Titr" panose="00000700000000000000" pitchFamily="2" charset="-78"/>
              </a:rPr>
              <a:t>و با سرعت 20 تا 25 كیلومتر در ساعت </a:t>
            </a:r>
            <a:r>
              <a:rPr lang="fa-IR" sz="2400" b="1" dirty="0" smtClean="0">
                <a:solidFill>
                  <a:schemeClr val="bg1"/>
                </a:solidFill>
                <a:cs typeface="B Titr" panose="00000700000000000000" pitchFamily="2" charset="-78"/>
              </a:rPr>
              <a:t>در</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a:t>
            </a:r>
            <a:r>
              <a:rPr lang="fa-IR" sz="2400" b="1" dirty="0">
                <a:solidFill>
                  <a:schemeClr val="bg1"/>
                </a:solidFill>
                <a:cs typeface="B Titr" panose="00000700000000000000" pitchFamily="2" charset="-78"/>
              </a:rPr>
              <a:t>زمین‌هایی كه </a:t>
            </a:r>
            <a:r>
              <a:rPr lang="fa-IR" sz="2400" b="1" dirty="0" smtClean="0">
                <a:solidFill>
                  <a:schemeClr val="bg1"/>
                </a:solidFill>
                <a:cs typeface="B Titr" panose="00000700000000000000" pitchFamily="2" charset="-78"/>
              </a:rPr>
              <a:t>شیب </a:t>
            </a:r>
            <a:r>
              <a:rPr lang="fa-IR" sz="2400" b="1" dirty="0">
                <a:solidFill>
                  <a:schemeClr val="bg1"/>
                </a:solidFill>
                <a:cs typeface="B Titr" panose="00000700000000000000" pitchFamily="2" charset="-78"/>
              </a:rPr>
              <a:t>متوسطی داشته باشند، ادامه داد.</a:t>
            </a:r>
            <a:br>
              <a:rPr lang="fa-IR" sz="2400" b="1" dirty="0">
                <a:solidFill>
                  <a:schemeClr val="bg1"/>
                </a:solidFill>
                <a:cs typeface="B Titr" panose="00000700000000000000" pitchFamily="2" charset="-78"/>
              </a:rPr>
            </a:br>
            <a:endParaRPr lang="fa-IR"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32</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چند نمونه فعالیت ورزشی همگانی:</a:t>
            </a: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72035" y="1318207"/>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4" name="Picture 3"/>
          <p:cNvPicPr>
            <a:picLocks noChangeAspect="1"/>
          </p:cNvPicPr>
          <p:nvPr/>
        </p:nvPicPr>
        <p:blipFill>
          <a:blip r:embed="rId4"/>
          <a:stretch>
            <a:fillRect/>
          </a:stretch>
        </p:blipFill>
        <p:spPr>
          <a:xfrm>
            <a:off x="228917" y="4120588"/>
            <a:ext cx="2861523" cy="2609978"/>
          </a:xfrm>
          <a:prstGeom prst="rect">
            <a:avLst/>
          </a:prstGeom>
        </p:spPr>
      </p:pic>
      <p:pic>
        <p:nvPicPr>
          <p:cNvPr id="14" name="Picture 13"/>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33353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lvl="0" algn="just" defTabSz="914400">
              <a:spcBef>
                <a:spcPts val="0"/>
              </a:spcBef>
            </a:pPr>
            <a:r>
              <a:rPr lang="fa-IR" sz="1800" b="1" dirty="0" smtClean="0">
                <a:solidFill>
                  <a:srgbClr val="FF0000"/>
                </a:solidFill>
                <a:cs typeface="B Titr" panose="00000700000000000000" pitchFamily="2" charset="-78"/>
              </a:rPr>
              <a:t/>
            </a:r>
            <a:br>
              <a:rPr lang="fa-IR" sz="1800" b="1" dirty="0" smtClean="0">
                <a:solidFill>
                  <a:srgbClr val="FF0000"/>
                </a:solidFill>
                <a:cs typeface="B Titr" panose="00000700000000000000" pitchFamily="2" charset="-78"/>
              </a:rPr>
            </a:br>
            <a:r>
              <a:rPr lang="fa-IR" sz="1800" b="1" dirty="0">
                <a:solidFill>
                  <a:srgbClr val="FF0000"/>
                </a:solidFill>
                <a:cs typeface="B Titr" panose="00000700000000000000" pitchFamily="2" charset="-78"/>
              </a:rPr>
              <a:t/>
            </a:r>
            <a:br>
              <a:rPr lang="fa-IR" sz="1800" b="1" dirty="0">
                <a:solidFill>
                  <a:srgbClr val="FF0000"/>
                </a:solidFill>
                <a:cs typeface="B Titr" panose="00000700000000000000" pitchFamily="2" charset="-78"/>
              </a:rPr>
            </a:br>
            <a:r>
              <a:rPr lang="fa-IR" sz="1800" b="1" dirty="0" smtClean="0">
                <a:solidFill>
                  <a:srgbClr val="FF0000"/>
                </a:solidFill>
                <a:cs typeface="B Titr" panose="00000700000000000000" pitchFamily="2" charset="-78"/>
              </a:rPr>
              <a:t/>
            </a:r>
            <a:br>
              <a:rPr lang="fa-IR" sz="1800" b="1" dirty="0" smtClean="0">
                <a:solidFill>
                  <a:srgbClr val="FF0000"/>
                </a:solidFill>
                <a:cs typeface="B Titr" panose="00000700000000000000" pitchFamily="2" charset="-78"/>
              </a:rPr>
            </a:br>
            <a:r>
              <a:rPr lang="fa-IR" sz="1800" b="1" dirty="0">
                <a:solidFill>
                  <a:srgbClr val="FF0000"/>
                </a:solidFill>
                <a:cs typeface="B Titr" panose="00000700000000000000" pitchFamily="2" charset="-78"/>
              </a:rPr>
              <a:t/>
            </a:r>
            <a:br>
              <a:rPr lang="fa-IR" sz="1800" b="1" dirty="0">
                <a:solidFill>
                  <a:srgbClr val="FF0000"/>
                </a:solidFill>
                <a:cs typeface="B Titr" panose="00000700000000000000" pitchFamily="2" charset="-78"/>
              </a:rPr>
            </a:br>
            <a:r>
              <a:rPr lang="en-US" sz="1600" dirty="0" smtClean="0">
                <a:solidFill>
                  <a:prstClr val="black"/>
                </a:solidFill>
                <a:latin typeface="Calibri" panose="020F0502020204030204"/>
                <a:ea typeface="+mn-ea"/>
                <a:cs typeface="+mn-cs"/>
              </a:rPr>
              <a:t>The </a:t>
            </a:r>
            <a:r>
              <a:rPr lang="en-US" sz="1600" dirty="0">
                <a:solidFill>
                  <a:prstClr val="black"/>
                </a:solidFill>
                <a:latin typeface="Calibri" panose="020F0502020204030204"/>
                <a:ea typeface="+mn-ea"/>
                <a:cs typeface="+mn-cs"/>
              </a:rPr>
              <a:t>metabolic syndrome is a complex clustering of metabolic defects associated with physical</a:t>
            </a:r>
            <a:r>
              <a:rPr lang="fa-IR" sz="1600" dirty="0">
                <a:solidFill>
                  <a:prstClr val="black"/>
                </a:solidFill>
                <a:latin typeface="Calibri" panose="020F0502020204030204"/>
                <a:ea typeface="+mn-ea"/>
                <a:cs typeface="Arial" panose="020B0604020202020204" pitchFamily="34" charset="0"/>
              </a:rPr>
              <a:t> </a:t>
            </a:r>
            <a:r>
              <a:rPr lang="en-US" sz="1600" dirty="0">
                <a:solidFill>
                  <a:prstClr val="black"/>
                </a:solidFill>
                <a:latin typeface="Calibri" panose="020F0502020204030204"/>
                <a:ea typeface="+mn-ea"/>
                <a:cs typeface="+mn-cs"/>
              </a:rPr>
              <a:t>inactivity, abdominal adiposity, and aging.</a:t>
            </a:r>
            <a:r>
              <a:rPr lang="fa-IR" sz="1600" dirty="0">
                <a:solidFill>
                  <a:prstClr val="black"/>
                </a:solidFill>
                <a:latin typeface="Calibri" panose="020F0502020204030204"/>
                <a:ea typeface="+mn-ea"/>
                <a:cs typeface="Arial" panose="020B0604020202020204" pitchFamily="34" charset="0"/>
              </a:rPr>
              <a:t> </a:t>
            </a:r>
            <a:r>
              <a:rPr lang="en-US" sz="1600" b="1" dirty="0">
                <a:solidFill>
                  <a:prstClr val="black"/>
                </a:solidFill>
                <a:latin typeface="Calibri" panose="020F0502020204030204"/>
                <a:ea typeface="+mn-ea"/>
                <a:cs typeface="+mn-cs"/>
              </a:rPr>
              <a:t>Purpose—</a:t>
            </a:r>
            <a:r>
              <a:rPr lang="en-US" sz="1600" dirty="0">
                <a:solidFill>
                  <a:prstClr val="black"/>
                </a:solidFill>
                <a:latin typeface="Calibri" panose="020F0502020204030204"/>
                <a:ea typeface="+mn-ea"/>
                <a:cs typeface="+mn-cs"/>
              </a:rPr>
              <a:t>To examine the effects of exercise training intensity on abdominal visceral fat (AVF)</a:t>
            </a:r>
            <a:r>
              <a:rPr lang="fa-IR" sz="1600" dirty="0">
                <a:solidFill>
                  <a:prstClr val="black"/>
                </a:solidFill>
                <a:latin typeface="Calibri" panose="020F0502020204030204"/>
                <a:ea typeface="+mn-ea"/>
                <a:cs typeface="Arial" panose="020B0604020202020204" pitchFamily="34" charset="0"/>
              </a:rPr>
              <a:t> </a:t>
            </a:r>
            <a:r>
              <a:rPr lang="en-US" sz="1600" dirty="0">
                <a:solidFill>
                  <a:prstClr val="black"/>
                </a:solidFill>
                <a:latin typeface="Calibri" panose="020F0502020204030204"/>
                <a:ea typeface="+mn-ea"/>
                <a:cs typeface="+mn-cs"/>
              </a:rPr>
              <a:t>and body composition in obese women with the metabolic syndrome.</a:t>
            </a:r>
            <a:r>
              <a:rPr lang="fa-IR" sz="1600" dirty="0">
                <a:solidFill>
                  <a:prstClr val="black"/>
                </a:solidFill>
                <a:latin typeface="Calibri" panose="020F0502020204030204"/>
                <a:ea typeface="+mn-ea"/>
                <a:cs typeface="Arial" panose="020B0604020202020204" pitchFamily="34" charset="0"/>
              </a:rPr>
              <a:t> </a:t>
            </a:r>
            <a:r>
              <a:rPr lang="en-US" sz="1600" b="1" dirty="0">
                <a:solidFill>
                  <a:prstClr val="black"/>
                </a:solidFill>
                <a:latin typeface="Calibri" panose="020F0502020204030204"/>
                <a:ea typeface="+mn-ea"/>
                <a:cs typeface="+mn-cs"/>
              </a:rPr>
              <a:t>Methods—</a:t>
            </a:r>
            <a:r>
              <a:rPr lang="en-US" sz="1600" dirty="0">
                <a:solidFill>
                  <a:prstClr val="black"/>
                </a:solidFill>
                <a:latin typeface="Calibri" panose="020F0502020204030204"/>
                <a:ea typeface="+mn-ea"/>
                <a:cs typeface="+mn-cs"/>
              </a:rPr>
              <a:t>Twenty-seven middle-aged, obese women (mean ± SD; age: 51 ± 9 years and body mass</a:t>
            </a:r>
            <a:r>
              <a:rPr lang="fa-IR" sz="1600" dirty="0">
                <a:solidFill>
                  <a:prstClr val="black"/>
                </a:solidFill>
                <a:latin typeface="Calibri" panose="020F0502020204030204"/>
                <a:ea typeface="+mn-ea"/>
                <a:cs typeface="Arial" panose="020B0604020202020204" pitchFamily="34" charset="0"/>
              </a:rPr>
              <a:t> </a:t>
            </a:r>
            <a:r>
              <a:rPr lang="en-US" sz="1600" dirty="0">
                <a:solidFill>
                  <a:prstClr val="black"/>
                </a:solidFill>
                <a:latin typeface="Calibri" panose="020F0502020204030204"/>
                <a:ea typeface="+mn-ea"/>
                <a:cs typeface="+mn-cs"/>
              </a:rPr>
              <a:t>index: 34 ± 6 kg/m2) with the metabolic syndrome completed one-of-three </a:t>
            </a:r>
            <a:r>
              <a:rPr lang="en-US" sz="1600" dirty="0">
                <a:solidFill>
                  <a:srgbClr val="FF0000"/>
                </a:solidFill>
                <a:latin typeface="Calibri" panose="020F0502020204030204"/>
                <a:ea typeface="+mn-ea"/>
                <a:cs typeface="+mn-cs"/>
              </a:rPr>
              <a:t>16-week</a:t>
            </a:r>
            <a:r>
              <a:rPr lang="en-US" sz="1600" dirty="0">
                <a:solidFill>
                  <a:prstClr val="black"/>
                </a:solidFill>
                <a:latin typeface="Calibri" panose="020F0502020204030204"/>
                <a:ea typeface="+mn-ea"/>
                <a:cs typeface="+mn-cs"/>
              </a:rPr>
              <a:t> aerobic exercise</a:t>
            </a:r>
            <a:r>
              <a:rPr lang="fa-IR" sz="1600" dirty="0">
                <a:solidFill>
                  <a:prstClr val="black"/>
                </a:solidFill>
                <a:latin typeface="Calibri" panose="020F0502020204030204"/>
                <a:ea typeface="+mn-ea"/>
                <a:cs typeface="Arial" panose="020B0604020202020204" pitchFamily="34" charset="0"/>
              </a:rPr>
              <a:t> </a:t>
            </a:r>
            <a:r>
              <a:rPr lang="en-US" sz="1600" dirty="0">
                <a:solidFill>
                  <a:prstClr val="black"/>
                </a:solidFill>
                <a:latin typeface="Calibri" panose="020F0502020204030204"/>
                <a:ea typeface="+mn-ea"/>
                <a:cs typeface="+mn-cs"/>
              </a:rPr>
              <a:t>interventions: (</a:t>
            </a:r>
            <a:r>
              <a:rPr lang="en-US" sz="1600" dirty="0" err="1">
                <a:solidFill>
                  <a:prstClr val="black"/>
                </a:solidFill>
                <a:latin typeface="Calibri" panose="020F0502020204030204"/>
                <a:ea typeface="+mn-ea"/>
                <a:cs typeface="+mn-cs"/>
              </a:rPr>
              <a:t>i</a:t>
            </a:r>
            <a:r>
              <a:rPr lang="en-US" sz="1600" dirty="0">
                <a:solidFill>
                  <a:prstClr val="black"/>
                </a:solidFill>
                <a:latin typeface="Calibri" panose="020F0502020204030204"/>
                <a:ea typeface="+mn-ea"/>
                <a:cs typeface="+mn-cs"/>
              </a:rPr>
              <a:t>) </a:t>
            </a:r>
            <a:r>
              <a:rPr lang="en-US" sz="1600" dirty="0">
                <a:solidFill>
                  <a:srgbClr val="FF0000"/>
                </a:solidFill>
                <a:latin typeface="Calibri" panose="020F0502020204030204"/>
                <a:ea typeface="+mn-ea"/>
                <a:cs typeface="+mn-cs"/>
              </a:rPr>
              <a:t>No Exercise </a:t>
            </a:r>
            <a:r>
              <a:rPr lang="en-US" sz="1600" dirty="0">
                <a:solidFill>
                  <a:prstClr val="black"/>
                </a:solidFill>
                <a:latin typeface="Calibri" panose="020F0502020204030204"/>
                <a:ea typeface="+mn-ea"/>
                <a:cs typeface="+mn-cs"/>
              </a:rPr>
              <a:t>Training (Control): Seven participants maintained their existing levels</a:t>
            </a:r>
            <a:r>
              <a:rPr lang="fa-IR" sz="1600" dirty="0">
                <a:solidFill>
                  <a:prstClr val="black"/>
                </a:solidFill>
                <a:latin typeface="Calibri" panose="020F0502020204030204"/>
                <a:ea typeface="+mn-ea"/>
                <a:cs typeface="Arial" panose="020B0604020202020204" pitchFamily="34" charset="0"/>
              </a:rPr>
              <a:t> </a:t>
            </a:r>
            <a:r>
              <a:rPr lang="en-US" sz="1600" dirty="0">
                <a:solidFill>
                  <a:prstClr val="black"/>
                </a:solidFill>
                <a:latin typeface="Calibri" panose="020F0502020204030204"/>
                <a:ea typeface="+mn-ea"/>
                <a:cs typeface="+mn-cs"/>
              </a:rPr>
              <a:t>of physical activity, (ii) Low-Intensity Exercise Training (LIET): eleven participants exercised </a:t>
            </a:r>
            <a:r>
              <a:rPr lang="en-US" sz="1600" dirty="0">
                <a:solidFill>
                  <a:srgbClr val="FF0000"/>
                </a:solidFill>
                <a:latin typeface="Calibri" panose="020F0502020204030204"/>
                <a:ea typeface="+mn-ea"/>
                <a:cs typeface="+mn-cs"/>
              </a:rPr>
              <a:t>5</a:t>
            </a:r>
            <a:r>
              <a:rPr lang="fa-IR" sz="1600" dirty="0">
                <a:solidFill>
                  <a:srgbClr val="FF0000"/>
                </a:solidFill>
                <a:latin typeface="Calibri" panose="020F0502020204030204"/>
                <a:ea typeface="+mn-ea"/>
                <a:cs typeface="Arial" panose="020B0604020202020204" pitchFamily="34" charset="0"/>
              </a:rPr>
              <a:t> </a:t>
            </a:r>
            <a:r>
              <a:rPr lang="en-US" sz="1600" dirty="0">
                <a:solidFill>
                  <a:srgbClr val="FF0000"/>
                </a:solidFill>
                <a:latin typeface="Calibri" panose="020F0502020204030204"/>
                <a:ea typeface="+mn-ea"/>
                <a:cs typeface="+mn-cs"/>
              </a:rPr>
              <a:t>days · week-1 at an intensity ≤ lactate threshold </a:t>
            </a:r>
            <a:r>
              <a:rPr lang="en-US" sz="1600" dirty="0">
                <a:solidFill>
                  <a:prstClr val="black"/>
                </a:solidFill>
                <a:latin typeface="Calibri" panose="020F0502020204030204"/>
                <a:ea typeface="+mn-ea"/>
                <a:cs typeface="+mn-cs"/>
              </a:rPr>
              <a:t>(LT) (iii) High-Intensity Exercise Training (HIET):</a:t>
            </a:r>
            <a:r>
              <a:rPr lang="fa-IR" sz="1600" dirty="0">
                <a:solidFill>
                  <a:prstClr val="black"/>
                </a:solidFill>
                <a:latin typeface="Calibri" panose="020F0502020204030204"/>
                <a:ea typeface="+mn-ea"/>
                <a:cs typeface="Arial" panose="020B0604020202020204" pitchFamily="34" charset="0"/>
              </a:rPr>
              <a:t> </a:t>
            </a:r>
            <a:r>
              <a:rPr lang="en-US" sz="1600" dirty="0">
                <a:solidFill>
                  <a:prstClr val="black"/>
                </a:solidFill>
                <a:latin typeface="Calibri" panose="020F0502020204030204"/>
                <a:ea typeface="+mn-ea"/>
                <a:cs typeface="+mn-cs"/>
              </a:rPr>
              <a:t>nine participants exercised </a:t>
            </a:r>
            <a:r>
              <a:rPr lang="en-US" sz="1600" dirty="0">
                <a:solidFill>
                  <a:srgbClr val="FF0000"/>
                </a:solidFill>
                <a:latin typeface="Calibri" panose="020F0502020204030204"/>
                <a:ea typeface="+mn-ea"/>
                <a:cs typeface="+mn-cs"/>
              </a:rPr>
              <a:t>3 days · week-1 at an intensity &gt; LT and 2 days ·week-1 ≤ LT</a:t>
            </a:r>
            <a:r>
              <a:rPr lang="en-US" sz="1600" dirty="0">
                <a:solidFill>
                  <a:prstClr val="black"/>
                </a:solidFill>
                <a:latin typeface="Calibri" panose="020F0502020204030204"/>
                <a:ea typeface="+mn-ea"/>
                <a:cs typeface="+mn-cs"/>
              </a:rPr>
              <a:t>. Exercise</a:t>
            </a:r>
            <a:r>
              <a:rPr lang="fa-IR" sz="1600" dirty="0">
                <a:solidFill>
                  <a:prstClr val="black"/>
                </a:solidFill>
                <a:latin typeface="Calibri" panose="020F0502020204030204"/>
                <a:ea typeface="+mn-ea"/>
                <a:cs typeface="Arial" panose="020B0604020202020204" pitchFamily="34" charset="0"/>
              </a:rPr>
              <a:t> </a:t>
            </a:r>
            <a:r>
              <a:rPr lang="en-US" sz="1600" dirty="0">
                <a:solidFill>
                  <a:prstClr val="black"/>
                </a:solidFill>
                <a:latin typeface="Calibri" panose="020F0502020204030204"/>
                <a:ea typeface="+mn-ea"/>
                <a:cs typeface="+mn-cs"/>
              </a:rPr>
              <a:t>time was adjusted to maintain caloric expenditure (400 kcal·session-1). Single-slice computed</a:t>
            </a:r>
            <a:r>
              <a:rPr lang="fa-IR" sz="1600" dirty="0">
                <a:solidFill>
                  <a:prstClr val="black"/>
                </a:solidFill>
                <a:latin typeface="Calibri" panose="020F0502020204030204"/>
                <a:ea typeface="+mn-ea"/>
                <a:cs typeface="Arial" panose="020B0604020202020204" pitchFamily="34" charset="0"/>
              </a:rPr>
              <a:t> </a:t>
            </a:r>
            <a:r>
              <a:rPr lang="en-US" sz="1600" dirty="0">
                <a:solidFill>
                  <a:prstClr val="black"/>
                </a:solidFill>
                <a:latin typeface="Calibri" panose="020F0502020204030204"/>
                <a:ea typeface="+mn-ea"/>
                <a:cs typeface="+mn-cs"/>
              </a:rPr>
              <a:t>tomography scans obtained at the L4-L5 disc-space and mid-thigh were used to determine abdominal</a:t>
            </a:r>
            <a:r>
              <a:rPr lang="fa-IR" sz="1600" dirty="0">
                <a:solidFill>
                  <a:prstClr val="black"/>
                </a:solidFill>
                <a:latin typeface="Calibri" panose="020F0502020204030204"/>
                <a:ea typeface="+mn-ea"/>
                <a:cs typeface="Arial" panose="020B0604020202020204" pitchFamily="34" charset="0"/>
              </a:rPr>
              <a:t> </a:t>
            </a:r>
            <a:r>
              <a:rPr lang="en-US" sz="1600" dirty="0">
                <a:solidFill>
                  <a:prstClr val="black"/>
                </a:solidFill>
                <a:latin typeface="Calibri" panose="020F0502020204030204"/>
                <a:ea typeface="+mn-ea"/>
                <a:cs typeface="+mn-cs"/>
              </a:rPr>
              <a:t>fat and thigh muscle cross-sectional areas. Percent body fat was assessed by air displacement</a:t>
            </a:r>
            <a:r>
              <a:rPr lang="fa-IR" sz="1600" dirty="0">
                <a:solidFill>
                  <a:prstClr val="black"/>
                </a:solidFill>
                <a:latin typeface="Calibri" panose="020F0502020204030204"/>
                <a:ea typeface="+mn-ea"/>
                <a:cs typeface="Arial" panose="020B0604020202020204" pitchFamily="34" charset="0"/>
              </a:rPr>
              <a:t> </a:t>
            </a:r>
            <a:r>
              <a:rPr lang="en-US" sz="1600" dirty="0">
                <a:solidFill>
                  <a:prstClr val="black"/>
                </a:solidFill>
                <a:latin typeface="Calibri" panose="020F0502020204030204"/>
                <a:ea typeface="+mn-ea"/>
                <a:cs typeface="+mn-cs"/>
              </a:rPr>
              <a:t>plethysmography.</a:t>
            </a:r>
            <a:r>
              <a:rPr lang="fa-IR" sz="1600" dirty="0">
                <a:solidFill>
                  <a:prstClr val="black"/>
                </a:solidFill>
                <a:latin typeface="Calibri" panose="020F0502020204030204"/>
                <a:ea typeface="+mn-ea"/>
                <a:cs typeface="Arial" panose="020B0604020202020204" pitchFamily="34" charset="0"/>
              </a:rPr>
              <a:t> </a:t>
            </a:r>
            <a:r>
              <a:rPr lang="en-US" sz="1600" b="1" dirty="0">
                <a:solidFill>
                  <a:prstClr val="black"/>
                </a:solidFill>
                <a:latin typeface="Calibri" panose="020F0502020204030204"/>
                <a:ea typeface="+mn-ea"/>
                <a:cs typeface="+mn-cs"/>
              </a:rPr>
              <a:t>Results—</a:t>
            </a:r>
            <a:r>
              <a:rPr lang="en-US" sz="1600" dirty="0">
                <a:solidFill>
                  <a:prstClr val="black"/>
                </a:solidFill>
                <a:latin typeface="Calibri" panose="020F0502020204030204"/>
                <a:ea typeface="+mn-ea"/>
                <a:cs typeface="+mn-cs"/>
              </a:rPr>
              <a:t>HIET significantly reduced total abdominal fat (p&lt;0.001), abdominal subcutaneous fat</a:t>
            </a:r>
            <a:r>
              <a:rPr lang="fa-IR" sz="1600" dirty="0">
                <a:solidFill>
                  <a:prstClr val="black"/>
                </a:solidFill>
                <a:latin typeface="Calibri" panose="020F0502020204030204"/>
                <a:ea typeface="+mn-ea"/>
                <a:cs typeface="Arial" panose="020B0604020202020204" pitchFamily="34" charset="0"/>
              </a:rPr>
              <a:t> </a:t>
            </a:r>
            <a:r>
              <a:rPr lang="en-US" sz="1600" dirty="0">
                <a:solidFill>
                  <a:prstClr val="black"/>
                </a:solidFill>
                <a:latin typeface="Calibri" panose="020F0502020204030204"/>
                <a:ea typeface="+mn-ea"/>
                <a:cs typeface="+mn-cs"/>
              </a:rPr>
              <a:t>(p=0.034) and AVF (p=0.010). There were no significant changes observed in any of these parameters</a:t>
            </a:r>
            <a:r>
              <a:rPr lang="fa-IR" sz="1600" dirty="0">
                <a:solidFill>
                  <a:prstClr val="black"/>
                </a:solidFill>
                <a:latin typeface="Calibri" panose="020F0502020204030204"/>
                <a:ea typeface="+mn-ea"/>
                <a:cs typeface="Arial" panose="020B0604020202020204" pitchFamily="34" charset="0"/>
              </a:rPr>
              <a:t> </a:t>
            </a:r>
            <a:r>
              <a:rPr lang="en-US" sz="1600" dirty="0">
                <a:solidFill>
                  <a:prstClr val="black"/>
                </a:solidFill>
                <a:latin typeface="Calibri" panose="020F0502020204030204"/>
                <a:ea typeface="+mn-ea"/>
                <a:cs typeface="+mn-cs"/>
              </a:rPr>
              <a:t>within the Control or LIET conditions</a:t>
            </a:r>
            <a:r>
              <a:rPr lang="en-US" sz="2000" b="1" dirty="0">
                <a:solidFill>
                  <a:prstClr val="black"/>
                </a:solidFill>
                <a:latin typeface="Calibri" panose="020F0502020204030204"/>
                <a:ea typeface="+mn-ea"/>
                <a:cs typeface="+mn-cs"/>
              </a:rPr>
              <a:t>.</a:t>
            </a:r>
            <a:r>
              <a:rPr lang="fa-IR" sz="2000" b="1" dirty="0">
                <a:solidFill>
                  <a:prstClr val="black"/>
                </a:solidFill>
                <a:latin typeface="Calibri" panose="020F0502020204030204"/>
                <a:ea typeface="+mn-ea"/>
                <a:cs typeface="Arial" panose="020B0604020202020204" pitchFamily="34" charset="0"/>
              </a:rPr>
              <a:t> </a:t>
            </a:r>
            <a:r>
              <a:rPr lang="en-US" sz="2000" b="1" dirty="0">
                <a:solidFill>
                  <a:srgbClr val="A03050"/>
                </a:solidFill>
                <a:latin typeface="Calibri" panose="020F0502020204030204"/>
                <a:ea typeface="+mn-ea"/>
                <a:cs typeface="+mn-cs"/>
              </a:rPr>
              <a:t>Conclusions—The present data indicate that body composition changes are affected by intensity</a:t>
            </a:r>
            <a:r>
              <a:rPr lang="fa-IR" sz="2000" b="1" dirty="0">
                <a:solidFill>
                  <a:srgbClr val="A03050"/>
                </a:solidFill>
                <a:latin typeface="Calibri" panose="020F0502020204030204"/>
                <a:ea typeface="+mn-ea"/>
                <a:cs typeface="Arial" panose="020B0604020202020204" pitchFamily="34" charset="0"/>
              </a:rPr>
              <a:t> </a:t>
            </a:r>
            <a:r>
              <a:rPr lang="en-US" sz="2000" b="1" dirty="0">
                <a:solidFill>
                  <a:srgbClr val="A03050"/>
                </a:solidFill>
                <a:latin typeface="Calibri" panose="020F0502020204030204"/>
                <a:ea typeface="+mn-ea"/>
                <a:cs typeface="+mn-cs"/>
              </a:rPr>
              <a:t>of exercise training with HIET more effective for reducing total abdominal fat, subcutaneous</a:t>
            </a:r>
            <a:r>
              <a:rPr lang="fa-IR" sz="2000" b="1" dirty="0">
                <a:solidFill>
                  <a:srgbClr val="A03050"/>
                </a:solidFill>
                <a:latin typeface="Calibri" panose="020F0502020204030204"/>
                <a:ea typeface="+mn-ea"/>
                <a:cs typeface="Arial" panose="020B0604020202020204" pitchFamily="34" charset="0"/>
              </a:rPr>
              <a:t> </a:t>
            </a:r>
            <a:r>
              <a:rPr lang="en-US" sz="2000" b="1" dirty="0">
                <a:solidFill>
                  <a:srgbClr val="A03050"/>
                </a:solidFill>
                <a:latin typeface="Calibri" panose="020F0502020204030204"/>
                <a:ea typeface="+mn-ea"/>
                <a:cs typeface="+mn-cs"/>
              </a:rPr>
              <a:t>abdominal fat and AVF in obese women with the metabolic syndrome.</a:t>
            </a: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33</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fa-IR" sz="3600" dirty="0">
                <a:solidFill>
                  <a:schemeClr val="accent3">
                    <a:lumMod val="40000"/>
                    <a:lumOff val="60000"/>
                  </a:schemeClr>
                </a:solidFill>
                <a:latin typeface="Arial Black" panose="020B0A04020102020204" pitchFamily="34" charset="0"/>
                <a:cs typeface="B Titr" panose="00000700000000000000" pitchFamily="2" charset="-78"/>
              </a:rPr>
              <a:t>شدت ورزش؟</a:t>
            </a: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2226" y="1277222"/>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1" rtl="1">
              <a:buClr>
                <a:srgbClr val="90C226"/>
              </a:buClr>
              <a:buFont typeface="Courier New" panose="02070309020205020404" pitchFamily="49" charset="0"/>
              <a:buChar char="o"/>
              <a:defRPr/>
            </a:pPr>
            <a:r>
              <a:rPr lang="en-US" sz="2400" b="1" u="sng" dirty="0">
                <a:solidFill>
                  <a:srgbClr val="2F1BA5"/>
                </a:solidFill>
                <a:latin typeface="Times New Roman" panose="02020603050405020304" pitchFamily="18" charset="0"/>
                <a:cs typeface="B Titr" panose="00000700000000000000" pitchFamily="2" charset="-78"/>
              </a:rPr>
              <a:t>Effect of exercise training intensity on abdominal visceral fat and body </a:t>
            </a:r>
            <a:r>
              <a:rPr lang="en-US" sz="2400" b="1" u="sng" dirty="0" smtClean="0">
                <a:solidFill>
                  <a:srgbClr val="2F1BA5"/>
                </a:solidFill>
                <a:latin typeface="Times New Roman" panose="02020603050405020304" pitchFamily="18" charset="0"/>
                <a:cs typeface="B Titr" panose="00000700000000000000" pitchFamily="2" charset="-78"/>
              </a:rPr>
              <a:t>composition</a:t>
            </a: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15" name="Picture 14"/>
          <p:cNvPicPr>
            <a:picLocks noChangeAspect="1"/>
          </p:cNvPicPr>
          <p:nvPr/>
        </p:nvPicPr>
        <p:blipFill>
          <a:blip r:embed="rId4"/>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2515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lvl="0" algn="just" defTabSz="914400">
              <a:spcBef>
                <a:spcPts val="0"/>
              </a:spcBef>
            </a:pPr>
            <a:r>
              <a:rPr lang="fa-IR" sz="2000" b="1" dirty="0" smtClean="0">
                <a:solidFill>
                  <a:srgbClr val="A03050"/>
                </a:solidFill>
                <a:latin typeface="Calibri" panose="020F0502020204030204"/>
                <a:ea typeface="+mn-ea"/>
                <a:cs typeface="+mn-cs"/>
              </a:rPr>
              <a:t/>
            </a:r>
            <a:br>
              <a:rPr lang="fa-IR" sz="2000" b="1" dirty="0" smtClean="0">
                <a:solidFill>
                  <a:srgbClr val="A03050"/>
                </a:solidFill>
                <a:latin typeface="Calibri" panose="020F0502020204030204"/>
                <a:ea typeface="+mn-ea"/>
                <a:cs typeface="+mn-cs"/>
              </a:rPr>
            </a:br>
            <a:endParaRPr lang="en-US" sz="2000" b="1" dirty="0">
              <a:solidFill>
                <a:srgbClr val="A03050"/>
              </a:solidFill>
              <a:latin typeface="Calibri" panose="020F0502020204030204"/>
              <a:ea typeface="+mn-ea"/>
              <a:cs typeface="+mn-cs"/>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34</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40092"/>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fa-IR" sz="3600" dirty="0" smtClean="0">
                <a:solidFill>
                  <a:schemeClr val="accent3">
                    <a:lumMod val="40000"/>
                    <a:lumOff val="60000"/>
                  </a:schemeClr>
                </a:solidFill>
                <a:latin typeface="Arial Black" panose="020B0A04020102020204" pitchFamily="34" charset="0"/>
                <a:cs typeface="B Titr" panose="00000700000000000000" pitchFamily="2" charset="-78"/>
              </a:rPr>
              <a:t>تردمیل یا چرخ کارسنج؟</a:t>
            </a:r>
            <a:endParaRPr lang="fa-IR" sz="3600" dirty="0">
              <a:solidFill>
                <a:schemeClr val="accent3">
                  <a:lumMod val="40000"/>
                  <a:lumOff val="60000"/>
                </a:schemeClr>
              </a:solidFill>
              <a:latin typeface="Arial Black" panose="020B0A04020102020204" pitchFamily="34" charset="0"/>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2226" y="1277222"/>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1" rtl="1">
              <a:buClr>
                <a:srgbClr val="90C226"/>
              </a:buClr>
              <a:buFont typeface="Courier New" panose="02070309020205020404" pitchFamily="49" charset="0"/>
              <a:buChar char="o"/>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sp>
        <p:nvSpPr>
          <p:cNvPr id="10" name="Title 1"/>
          <p:cNvSpPr txBox="1">
            <a:spLocks/>
          </p:cNvSpPr>
          <p:nvPr/>
        </p:nvSpPr>
        <p:spPr>
          <a:xfrm>
            <a:off x="365235" y="10055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dirty="0" smtClean="0">
                <a:solidFill>
                  <a:srgbClr val="0000CC"/>
                </a:solidFill>
                <a:cs typeface="B Titr" panose="00000700000000000000" pitchFamily="2" charset="-78"/>
              </a:rPr>
              <a:t>تردمیل بهتر است یا چرخ کارسنج؟</a:t>
            </a:r>
            <a:endParaRPr lang="en-US" dirty="0">
              <a:solidFill>
                <a:srgbClr val="0000CC"/>
              </a:solidFill>
              <a:cs typeface="B Titr" panose="00000700000000000000" pitchFamily="2" charset="-78"/>
            </a:endParaRPr>
          </a:p>
        </p:txBody>
      </p:sp>
      <p:sp>
        <p:nvSpPr>
          <p:cNvPr id="14" name="Content Placeholder 2"/>
          <p:cNvSpPr txBox="1">
            <a:spLocks/>
          </p:cNvSpPr>
          <p:nvPr/>
        </p:nvSpPr>
        <p:spPr>
          <a:xfrm>
            <a:off x="102101" y="2331147"/>
            <a:ext cx="9044802" cy="43744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The exercise</a:t>
            </a:r>
            <a:r>
              <a:rPr kumimoji="0" lang="fa-IR"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modality also has an effect on</a:t>
            </a:r>
            <a:r>
              <a:rPr kumimoji="0" lang="fa-IR"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fat oxidation. </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Fat oxidation has been shown to be higher for a</a:t>
            </a:r>
            <a:r>
              <a:rPr kumimoji="0" lang="fa-IR"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given oxygen uptake during walking and running, compared</a:t>
            </a:r>
            <a:r>
              <a:rPr kumimoji="0" lang="fa-IR"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with cycling(7)</a:t>
            </a:r>
            <a:r>
              <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The reason for this is not known, but it has been</a:t>
            </a:r>
            <a:r>
              <a:rPr kumimoji="0" lang="fa-IR"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suggested that it is related to the greater power output per</a:t>
            </a:r>
            <a:r>
              <a:rPr kumimoji="0" lang="fa-IR"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muscle fiber in cycling compared to that in running.</a:t>
            </a:r>
            <a:endParaRPr kumimoji="0" lang="fa-IR"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Metabolism 52: 747-752, 2003</a:t>
            </a:r>
            <a:endParaRPr kumimoji="0" lang="en-US" sz="16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4"/>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2232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lvl="0" algn="just" defTabSz="914400">
              <a:spcBef>
                <a:spcPts val="0"/>
              </a:spcBef>
            </a:pPr>
            <a:r>
              <a:rPr lang="fa-IR" sz="2000" b="1" dirty="0" smtClean="0">
                <a:solidFill>
                  <a:srgbClr val="A03050"/>
                </a:solidFill>
                <a:latin typeface="Calibri" panose="020F0502020204030204"/>
                <a:ea typeface="+mn-ea"/>
                <a:cs typeface="+mn-cs"/>
              </a:rPr>
              <a:t/>
            </a:r>
            <a:br>
              <a:rPr lang="fa-IR" sz="2000" b="1" dirty="0" smtClean="0">
                <a:solidFill>
                  <a:srgbClr val="A03050"/>
                </a:solidFill>
                <a:latin typeface="Calibri" panose="020F0502020204030204"/>
                <a:ea typeface="+mn-ea"/>
                <a:cs typeface="+mn-cs"/>
              </a:rPr>
            </a:br>
            <a:endParaRPr lang="en-US" sz="2000" b="1" dirty="0">
              <a:solidFill>
                <a:srgbClr val="A03050"/>
              </a:solidFill>
              <a:latin typeface="Calibri" panose="020F0502020204030204"/>
              <a:ea typeface="+mn-ea"/>
              <a:cs typeface="+mn-cs"/>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35</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40092"/>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fa-IR" sz="3600" dirty="0">
                <a:solidFill>
                  <a:schemeClr val="accent3">
                    <a:lumMod val="40000"/>
                    <a:lumOff val="60000"/>
                  </a:schemeClr>
                </a:solidFill>
                <a:latin typeface="Arial Black" panose="020B0A04020102020204" pitchFamily="34" charset="0"/>
                <a:cs typeface="B Titr" panose="00000700000000000000" pitchFamily="2" charset="-78"/>
              </a:rPr>
              <a:t>شدت ورزش؟</a:t>
            </a: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2226" y="1277222"/>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1" rtl="1">
              <a:buClr>
                <a:srgbClr val="90C226"/>
              </a:buClr>
              <a:buFont typeface="Courier New" panose="02070309020205020404" pitchFamily="49" charset="0"/>
              <a:buChar char="o"/>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sp>
        <p:nvSpPr>
          <p:cNvPr id="14" name="Content Placeholder 2"/>
          <p:cNvSpPr txBox="1">
            <a:spLocks/>
          </p:cNvSpPr>
          <p:nvPr/>
        </p:nvSpPr>
        <p:spPr>
          <a:xfrm>
            <a:off x="102101" y="2331147"/>
            <a:ext cx="9044802" cy="43744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5" name="Picture 14"/>
          <p:cNvPicPr>
            <a:picLocks noChangeAspect="1"/>
          </p:cNvPicPr>
          <p:nvPr/>
        </p:nvPicPr>
        <p:blipFill>
          <a:blip r:embed="rId4"/>
          <a:stretch>
            <a:fillRect/>
          </a:stretch>
        </p:blipFill>
        <p:spPr>
          <a:xfrm>
            <a:off x="73100" y="1231010"/>
            <a:ext cx="9133667" cy="4992914"/>
          </a:xfrm>
          <a:prstGeom prst="rect">
            <a:avLst/>
          </a:prstGeom>
        </p:spPr>
      </p:pic>
      <p:sp>
        <p:nvSpPr>
          <p:cNvPr id="16" name="Content Placeholder 2"/>
          <p:cNvSpPr txBox="1">
            <a:spLocks/>
          </p:cNvSpPr>
          <p:nvPr/>
        </p:nvSpPr>
        <p:spPr>
          <a:xfrm>
            <a:off x="142226" y="6344350"/>
            <a:ext cx="9064541" cy="50574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Juul</a:t>
            </a: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en-US"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Achten</a:t>
            </a: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Michelle C </a:t>
            </a:r>
            <a:r>
              <a:rPr kumimoji="0" lang="en-US"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Venables</a:t>
            </a: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Asker E </a:t>
            </a:r>
            <a:r>
              <a:rPr kumimoji="0" lang="en-US" sz="1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Jeukendrup</a:t>
            </a:r>
            <a:r>
              <a:rPr kumimoji="0" lang="en-US" sz="1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Fat oxidation rates are higher during running compared with cycling over a wide range of intensities, Metabolism,52(6), 2003, 747-752.</a:t>
            </a: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7" name="Picture 16"/>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59446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3200" b="1" dirty="0">
                <a:solidFill>
                  <a:srgbClr val="FF0000"/>
                </a:solidFill>
                <a:cs typeface="B Titr" panose="00000700000000000000" pitchFamily="2" charset="-78"/>
              </a:rPr>
              <a:t>آیا تمرینات شکمی موجب کاهش چربی شکمی می شود؟</a:t>
            </a: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a:ln w="22225">
                  <a:solidFill>
                    <a:schemeClr val="accent2"/>
                  </a:solidFill>
                  <a:prstDash val="solid"/>
                </a:ln>
                <a:solidFill>
                  <a:schemeClr val="tx1"/>
                </a:solidFill>
                <a:latin typeface="Arial Black" panose="020B0A04020102020204" pitchFamily="34" charset="0"/>
                <a:cs typeface="B Titr" panose="00000700000000000000" pitchFamily="2" charset="-78"/>
              </a:rPr>
              <a:t>3</a:t>
            </a: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6</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fa-IR" sz="3600" dirty="0">
                <a:solidFill>
                  <a:schemeClr val="accent3">
                    <a:lumMod val="40000"/>
                    <a:lumOff val="60000"/>
                  </a:schemeClr>
                </a:solidFill>
                <a:latin typeface="Arial Black" panose="020B0A04020102020204" pitchFamily="34" charset="0"/>
                <a:cs typeface="B Titr" panose="00000700000000000000" pitchFamily="2" charset="-78"/>
              </a:rPr>
              <a:t>تمرينات شکمی (</a:t>
            </a:r>
            <a:r>
              <a:rPr lang="en-GB" sz="3600" dirty="0">
                <a:solidFill>
                  <a:schemeClr val="accent3">
                    <a:lumMod val="40000"/>
                    <a:lumOff val="60000"/>
                  </a:schemeClr>
                </a:solidFill>
                <a:latin typeface="Arial Black" panose="020B0A04020102020204" pitchFamily="34" charset="0"/>
                <a:cs typeface="B Titr" panose="00000700000000000000" pitchFamily="2" charset="-78"/>
              </a:rPr>
              <a:t>Abdominal Exercise </a:t>
            </a:r>
            <a:r>
              <a:rPr lang="fa-IR" sz="3600" dirty="0" smtClean="0">
                <a:solidFill>
                  <a:schemeClr val="accent3">
                    <a:lumMod val="40000"/>
                    <a:lumOff val="60000"/>
                  </a:schemeClr>
                </a:solidFill>
                <a:latin typeface="Arial Black" panose="020B0A04020102020204" pitchFamily="34" charset="0"/>
                <a:cs typeface="B Titr" panose="00000700000000000000" pitchFamily="2" charset="-78"/>
              </a:rPr>
              <a:t>)</a:t>
            </a:r>
            <a:endParaRPr lang="en-GB" sz="3600" dirty="0">
              <a:solidFill>
                <a:schemeClr val="accent3">
                  <a:lumMod val="40000"/>
                  <a:lumOff val="60000"/>
                </a:schemeClr>
              </a:solidFill>
              <a:latin typeface="Arial Black" panose="020B0A04020102020204" pitchFamily="34" charset="0"/>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2226" y="1277222"/>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10"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4686" y="2001519"/>
            <a:ext cx="4311344" cy="4817414"/>
          </a:xfrm>
          <a:prstGeom prst="rect">
            <a:avLst/>
          </a:prstGeom>
        </p:spPr>
      </p:pic>
      <p:pic>
        <p:nvPicPr>
          <p:cNvPr id="14" name="Picture 13"/>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64336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3200" b="1" dirty="0" smtClean="0">
                <a:solidFill>
                  <a:srgbClr val="FF0000"/>
                </a:solidFill>
                <a:cs typeface="B Titr" panose="00000700000000000000" pitchFamily="2" charset="-78"/>
              </a:rPr>
              <a:t/>
            </a:r>
            <a:br>
              <a:rPr lang="fa-IR" sz="3200" b="1" dirty="0" smtClean="0">
                <a:solidFill>
                  <a:srgbClr val="FF0000"/>
                </a:solidFill>
                <a:cs typeface="B Titr" panose="00000700000000000000" pitchFamily="2" charset="-78"/>
              </a:rPr>
            </a:br>
            <a:endParaRPr lang="fa-IR" sz="3200" b="1" dirty="0">
              <a:solidFill>
                <a:srgbClr val="FF0000"/>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37</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fa-IR" sz="3600" dirty="0">
                <a:solidFill>
                  <a:schemeClr val="accent3">
                    <a:lumMod val="40000"/>
                    <a:lumOff val="60000"/>
                  </a:schemeClr>
                </a:solidFill>
                <a:latin typeface="Arial Black" panose="020B0A04020102020204" pitchFamily="34" charset="0"/>
                <a:cs typeface="B Titr" panose="00000700000000000000" pitchFamily="2" charset="-78"/>
              </a:rPr>
              <a:t>تمرينات </a:t>
            </a:r>
            <a:r>
              <a:rPr lang="fa-IR" sz="3600" dirty="0" smtClean="0">
                <a:solidFill>
                  <a:schemeClr val="accent3">
                    <a:lumMod val="40000"/>
                    <a:lumOff val="60000"/>
                  </a:schemeClr>
                </a:solidFill>
                <a:latin typeface="Arial Black" panose="020B0A04020102020204" pitchFamily="34" charset="0"/>
                <a:cs typeface="B Titr" panose="00000700000000000000" pitchFamily="2" charset="-78"/>
              </a:rPr>
              <a:t>شکمی (</a:t>
            </a:r>
            <a:r>
              <a:rPr lang="en-GB" sz="3600" dirty="0" smtClean="0">
                <a:solidFill>
                  <a:schemeClr val="accent3">
                    <a:lumMod val="40000"/>
                    <a:lumOff val="60000"/>
                  </a:schemeClr>
                </a:solidFill>
                <a:latin typeface="Arial Black" panose="020B0A04020102020204" pitchFamily="34" charset="0"/>
                <a:cs typeface="B Titr" panose="00000700000000000000" pitchFamily="2" charset="-78"/>
              </a:rPr>
              <a:t>Abdominal Exercise </a:t>
            </a:r>
            <a:r>
              <a:rPr lang="fa-IR" sz="3600" dirty="0" smtClean="0">
                <a:solidFill>
                  <a:schemeClr val="accent3">
                    <a:lumMod val="40000"/>
                    <a:lumOff val="60000"/>
                  </a:schemeClr>
                </a:solidFill>
                <a:latin typeface="Arial Black" panose="020B0A04020102020204" pitchFamily="34" charset="0"/>
                <a:cs typeface="B Titr" panose="00000700000000000000" pitchFamily="2" charset="-78"/>
              </a:rPr>
              <a:t>) </a:t>
            </a:r>
            <a:endParaRPr lang="fa-IR" sz="3600" dirty="0">
              <a:solidFill>
                <a:schemeClr val="accent3">
                  <a:lumMod val="40000"/>
                  <a:lumOff val="60000"/>
                </a:schemeClr>
              </a:solidFill>
              <a:latin typeface="Arial Black" panose="020B0A04020102020204" pitchFamily="34" charset="0"/>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2226" y="1277222"/>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sp>
        <p:nvSpPr>
          <p:cNvPr id="14" name="Subtitle 2"/>
          <p:cNvSpPr txBox="1">
            <a:spLocks/>
          </p:cNvSpPr>
          <p:nvPr/>
        </p:nvSpPr>
        <p:spPr>
          <a:xfrm>
            <a:off x="142226" y="1277221"/>
            <a:ext cx="9094963" cy="554171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smtClean="0">
                <a:ln>
                  <a:noFill/>
                </a:ln>
                <a:solidFill>
                  <a:sysClr val="windowText" lastClr="000000"/>
                </a:solidFill>
                <a:effectLst/>
                <a:uLnTx/>
                <a:uFillTx/>
                <a:latin typeface="Calibri" panose="020F0502020204030204"/>
                <a:ea typeface="+mn-ea"/>
              </a:rPr>
              <a:t>The effect of abdominal exercise on abdominal fat.</a:t>
            </a:r>
            <a:r>
              <a:rPr kumimoji="0" lang="en-US" sz="4000" b="0" i="0" u="none" strike="noStrike" kern="1200" cap="none" spc="0" normalizeH="0" baseline="0" noProof="0" dirty="0" smtClean="0">
                <a:ln>
                  <a:noFill/>
                </a:ln>
                <a:solidFill>
                  <a:sysClr val="windowText" lastClr="000000"/>
                </a:solidFill>
                <a:effectLst/>
                <a:uLnTx/>
                <a:uFillTx/>
                <a:latin typeface="Calibri" panose="020F0502020204030204"/>
                <a:ea typeface="+mn-ea"/>
                <a:hlinkClick r:id="rId4" tooltip="Journal of strength and conditioning research / National Strength &amp; Conditioning Association."/>
              </a:rPr>
              <a:t> </a:t>
            </a:r>
            <a:endParaRPr kumimoji="0" lang="fa-IR" sz="4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hlinkClick r:id="rId4" tooltip="Journal of strength and conditioning research / National Strength &amp; Conditioning Association."/>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smtClean="0">
                <a:ln>
                  <a:noFill/>
                </a:ln>
                <a:solidFill>
                  <a:sysClr val="windowText" lastClr="000000"/>
                </a:solidFill>
                <a:effectLst/>
                <a:uLnTx/>
                <a:uFillTx/>
                <a:latin typeface="Calibri" panose="020F0502020204030204"/>
                <a:ea typeface="+mn-ea"/>
                <a:hlinkClick r:id="rId4" tooltip="Journal of strength and conditioning research / National Strength &amp; Conditioning Association."/>
              </a:rPr>
              <a:t>J Strength Cond Res.</a:t>
            </a:r>
            <a:r>
              <a:rPr kumimoji="0" lang="en-US" sz="2200" b="0" i="0" u="none" strike="noStrike" kern="1200" cap="none" spc="0" normalizeH="0" baseline="0" noProof="0" dirty="0" smtClean="0">
                <a:ln>
                  <a:noFill/>
                </a:ln>
                <a:solidFill>
                  <a:sysClr val="windowText" lastClr="000000"/>
                </a:solidFill>
                <a:effectLst/>
                <a:uLnTx/>
                <a:uFillTx/>
                <a:latin typeface="Calibri" panose="020F0502020204030204"/>
                <a:ea typeface="+mn-ea"/>
              </a:rPr>
              <a:t> </a:t>
            </a:r>
            <a:r>
              <a:rPr kumimoji="0" lang="en-US" sz="2200" b="0" i="0" u="none" strike="noStrike" kern="1200" cap="none" spc="0" normalizeH="0" baseline="0" noProof="0" dirty="0" smtClean="0">
                <a:ln>
                  <a:noFill/>
                </a:ln>
                <a:solidFill>
                  <a:srgbClr val="FF0000"/>
                </a:solidFill>
                <a:effectLst/>
                <a:uLnTx/>
                <a:uFillTx/>
                <a:latin typeface="Calibri" panose="020F0502020204030204"/>
                <a:ea typeface="+mn-ea"/>
              </a:rPr>
              <a:t>2011</a:t>
            </a:r>
            <a:r>
              <a:rPr kumimoji="0" lang="en-US" sz="2200" b="0" i="0" u="none" strike="noStrike" kern="1200" cap="none" spc="0" normalizeH="0" baseline="0" noProof="0" dirty="0" smtClean="0">
                <a:ln>
                  <a:noFill/>
                </a:ln>
                <a:solidFill>
                  <a:sysClr val="windowText" lastClr="000000"/>
                </a:solidFill>
                <a:effectLst/>
                <a:uLnTx/>
                <a:uFillTx/>
                <a:latin typeface="Calibri" panose="020F0502020204030204"/>
                <a:ea typeface="+mn-ea"/>
              </a:rPr>
              <a:t> Sep;25(9):2559-64. </a:t>
            </a:r>
            <a:r>
              <a:rPr kumimoji="0" lang="en-US" sz="2200" b="0" i="0" u="none" strike="noStrike" kern="1200" cap="none" spc="0" normalizeH="0" baseline="0" noProof="0" dirty="0" err="1" smtClean="0">
                <a:ln>
                  <a:noFill/>
                </a:ln>
                <a:solidFill>
                  <a:sysClr val="windowText" lastClr="000000"/>
                </a:solidFill>
                <a:effectLst/>
                <a:uLnTx/>
                <a:uFillTx/>
                <a:latin typeface="Calibri" panose="020F0502020204030204"/>
                <a:ea typeface="+mn-ea"/>
                <a:hlinkClick r:id="rId5"/>
              </a:rPr>
              <a:t>Vispute</a:t>
            </a:r>
            <a:r>
              <a:rPr kumimoji="0" lang="en-US" sz="2200" b="0" i="0" u="none" strike="noStrike" kern="1200" cap="none" spc="0" normalizeH="0" baseline="0" noProof="0" dirty="0" smtClean="0">
                <a:ln>
                  <a:noFill/>
                </a:ln>
                <a:solidFill>
                  <a:sysClr val="windowText" lastClr="000000"/>
                </a:solidFill>
                <a:effectLst/>
                <a:uLnTx/>
                <a:uFillTx/>
                <a:latin typeface="Calibri" panose="020F0502020204030204"/>
                <a:ea typeface="+mn-ea"/>
                <a:hlinkClick r:id="rId5"/>
              </a:rPr>
              <a:t> SS</a:t>
            </a:r>
            <a:r>
              <a:rPr kumimoji="0" lang="en-US" sz="2200" b="0" i="0" u="none" strike="noStrike" kern="1200" cap="none" spc="0" normalizeH="0" baseline="30000" noProof="0" dirty="0" smtClean="0">
                <a:ln>
                  <a:noFill/>
                </a:ln>
                <a:solidFill>
                  <a:sysClr val="windowText" lastClr="000000"/>
                </a:solidFill>
                <a:effectLst/>
                <a:uLnTx/>
                <a:uFillTx/>
                <a:latin typeface="Calibri" panose="020F0502020204030204"/>
                <a:ea typeface="+mn-ea"/>
              </a:rPr>
              <a:t>1</a:t>
            </a:r>
            <a:r>
              <a:rPr kumimoji="0" lang="en-US" sz="2200" b="0" i="0" u="none" strike="noStrike" kern="1200" cap="none" spc="0" normalizeH="0" baseline="0" noProof="0" dirty="0" smtClean="0">
                <a:ln>
                  <a:noFill/>
                </a:ln>
                <a:solidFill>
                  <a:sysClr val="windowText" lastClr="000000"/>
                </a:solidFill>
                <a:effectLst/>
                <a:uLnTx/>
                <a:uFillTx/>
                <a:latin typeface="Calibri" panose="020F0502020204030204"/>
                <a:ea typeface="+mn-ea"/>
              </a:rPr>
              <a:t>, </a:t>
            </a:r>
            <a:r>
              <a:rPr kumimoji="0" lang="en-US" sz="2200" b="0" i="0" u="none" strike="noStrike" kern="1200" cap="none" spc="0" normalizeH="0" baseline="0" noProof="0" dirty="0" smtClean="0">
                <a:ln>
                  <a:noFill/>
                </a:ln>
                <a:solidFill>
                  <a:sysClr val="windowText" lastClr="000000"/>
                </a:solidFill>
                <a:effectLst/>
                <a:uLnTx/>
                <a:uFillTx/>
                <a:latin typeface="Calibri" panose="020F0502020204030204"/>
                <a:ea typeface="+mn-ea"/>
                <a:hlinkClick r:id="rId6"/>
              </a:rPr>
              <a:t>Smith JD</a:t>
            </a:r>
            <a:r>
              <a:rPr kumimoji="0" lang="en-US" sz="2200" b="0" i="0" u="none" strike="noStrike" kern="1200" cap="none" spc="0" normalizeH="0" baseline="0" noProof="0" dirty="0" smtClean="0">
                <a:ln>
                  <a:noFill/>
                </a:ln>
                <a:solidFill>
                  <a:sysClr val="windowText" lastClr="000000"/>
                </a:solidFill>
                <a:effectLst/>
                <a:uLnTx/>
                <a:uFillTx/>
                <a:latin typeface="Calibri" panose="020F0502020204030204"/>
                <a:ea typeface="+mn-ea"/>
              </a:rPr>
              <a:t>, </a:t>
            </a:r>
            <a:r>
              <a:rPr kumimoji="0" lang="en-US" sz="2200" b="0" i="0" u="none" strike="noStrike" kern="1200" cap="none" spc="0" normalizeH="0" baseline="0" noProof="0" dirty="0" err="1" smtClean="0">
                <a:ln>
                  <a:noFill/>
                </a:ln>
                <a:solidFill>
                  <a:sysClr val="windowText" lastClr="000000"/>
                </a:solidFill>
                <a:effectLst/>
                <a:uLnTx/>
                <a:uFillTx/>
                <a:latin typeface="Calibri" panose="020F0502020204030204"/>
                <a:ea typeface="+mn-ea"/>
                <a:hlinkClick r:id="rId7"/>
              </a:rPr>
              <a:t>LeCheminant</a:t>
            </a:r>
            <a:r>
              <a:rPr kumimoji="0" lang="en-US" sz="2200" b="0" i="0" u="none" strike="noStrike" kern="1200" cap="none" spc="0" normalizeH="0" baseline="0" noProof="0" dirty="0" smtClean="0">
                <a:ln>
                  <a:noFill/>
                </a:ln>
                <a:solidFill>
                  <a:sysClr val="windowText" lastClr="000000"/>
                </a:solidFill>
                <a:effectLst/>
                <a:uLnTx/>
                <a:uFillTx/>
                <a:latin typeface="Calibri" panose="020F0502020204030204"/>
                <a:ea typeface="+mn-ea"/>
                <a:hlinkClick r:id="rId7"/>
              </a:rPr>
              <a:t> JD</a:t>
            </a:r>
            <a:r>
              <a:rPr kumimoji="0" lang="en-US" sz="2200" b="0" i="0" u="none" strike="noStrike" kern="1200" cap="none" spc="0" normalizeH="0" baseline="0" noProof="0" dirty="0" smtClean="0">
                <a:ln>
                  <a:noFill/>
                </a:ln>
                <a:solidFill>
                  <a:sysClr val="windowText" lastClr="000000"/>
                </a:solidFill>
                <a:effectLst/>
                <a:uLnTx/>
                <a:uFillTx/>
                <a:latin typeface="Calibri" panose="020F0502020204030204"/>
                <a:ea typeface="+mn-ea"/>
              </a:rPr>
              <a:t>, </a:t>
            </a:r>
            <a:r>
              <a:rPr kumimoji="0" lang="en-US" sz="2200" b="0" i="0" u="none" strike="noStrike" kern="1200" cap="none" spc="0" normalizeH="0" baseline="0" noProof="0" dirty="0" smtClean="0">
                <a:ln>
                  <a:noFill/>
                </a:ln>
                <a:solidFill>
                  <a:sysClr val="windowText" lastClr="000000"/>
                </a:solidFill>
                <a:effectLst/>
                <a:uLnTx/>
                <a:uFillTx/>
                <a:latin typeface="Calibri" panose="020F0502020204030204"/>
                <a:ea typeface="+mn-ea"/>
                <a:hlinkClick r:id="rId8"/>
              </a:rPr>
              <a:t>Hurley KS</a:t>
            </a:r>
            <a:r>
              <a:rPr kumimoji="0" lang="en-US" sz="2200" b="0" i="0" u="none" strike="noStrike" kern="1200" cap="none" spc="0" normalizeH="0" baseline="0" noProof="0" dirty="0" smtClean="0">
                <a:ln>
                  <a:noFill/>
                </a:ln>
                <a:solidFill>
                  <a:sysClr val="windowText" lastClr="000000"/>
                </a:solidFill>
                <a:effectLst/>
                <a:uLnTx/>
                <a:uFillTx/>
                <a:latin typeface="Calibri" panose="020F0502020204030204"/>
                <a:ea typeface="+mn-ea"/>
              </a:rPr>
              <a:t>.</a:t>
            </a:r>
            <a:r>
              <a:rPr kumimoji="0" lang="fa-IR" sz="22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Arial" panose="020B0604020202020204" pitchFamily="34" charset="0"/>
              </a:rPr>
              <a:t> </a:t>
            </a:r>
            <a:r>
              <a:rPr kumimoji="0" lang="en-US" sz="2200" b="0" i="0" u="none" strike="noStrike" kern="1200" cap="none" spc="0" normalizeH="0" baseline="30000" noProof="0" dirty="0" smtClean="0">
                <a:ln>
                  <a:noFill/>
                </a:ln>
                <a:solidFill>
                  <a:sysClr val="windowText" lastClr="000000"/>
                </a:solidFill>
                <a:effectLst/>
                <a:uLnTx/>
                <a:uFillTx/>
                <a:latin typeface="Calibri" panose="020F0502020204030204"/>
                <a:ea typeface="+mn-ea"/>
              </a:rPr>
              <a:t>1</a:t>
            </a:r>
            <a:r>
              <a:rPr kumimoji="0" lang="en-US" sz="2200" b="0" i="0" u="none" strike="noStrike" kern="1200" cap="none" spc="0" normalizeH="0" baseline="0" noProof="0" dirty="0" smtClean="0">
                <a:ln>
                  <a:noFill/>
                </a:ln>
                <a:solidFill>
                  <a:sysClr val="windowText" lastClr="000000"/>
                </a:solidFill>
                <a:effectLst/>
                <a:uLnTx/>
                <a:uFillTx/>
                <a:latin typeface="Calibri" panose="020F0502020204030204"/>
                <a:ea typeface="+mn-ea"/>
              </a:rPr>
              <a:t>Department of Kinesiology &amp; Health Education, Southern Illinois University Edwardsville, Edwardsville, Illinois, </a:t>
            </a:r>
            <a:r>
              <a:rPr kumimoji="0" lang="en-US" sz="2200" b="0" i="0" u="none" strike="noStrike" kern="1200" cap="none" spc="0" normalizeH="0" baseline="0" noProof="0" dirty="0" smtClean="0">
                <a:ln>
                  <a:noFill/>
                </a:ln>
                <a:solidFill>
                  <a:srgbClr val="FF0000"/>
                </a:solidFill>
                <a:effectLst/>
                <a:uLnTx/>
                <a:uFillTx/>
                <a:latin typeface="Calibri" panose="020F0502020204030204"/>
                <a:ea typeface="+mn-ea"/>
              </a:rPr>
              <a:t>USA</a:t>
            </a:r>
            <a:r>
              <a:rPr kumimoji="0" lang="en-US" sz="2200" b="0" i="0" u="none" strike="noStrike" kern="1200" cap="none" spc="0" normalizeH="0" baseline="0" noProof="0" dirty="0" smtClean="0">
                <a:ln>
                  <a:noFill/>
                </a:ln>
                <a:solidFill>
                  <a:sysClr val="windowText" lastClr="000000"/>
                </a:solidFill>
                <a:effectLst/>
                <a:uLnTx/>
                <a:uFillTx/>
                <a:latin typeface="Calibri" panose="020F0502020204030204"/>
                <a:ea typeface="+mn-ea"/>
              </a:rPr>
              <a:t>. svispute@uic.edu</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Abstract</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The purpose of this study was to investigate the effect of abdominal exercises on abdominal fat. Twenty-four healthy, sedentary participants (</a:t>
            </a: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14 men and 10 women</a:t>
            </a: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between 18 and 40 years, were randomly assigned to 1 of the following 2 groups: </a:t>
            </a: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control group </a:t>
            </a: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(CG) or </a:t>
            </a: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abdominal exercise group </a:t>
            </a: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(AG). Anthropometrics, body composition, and abdominal muscular endurance were tested before and after training. The AG performed </a:t>
            </a: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7 abdominal exercises, for 2 sets of 10 repetitions, on 5 </a:t>
            </a:r>
            <a:r>
              <a:rPr kumimoji="0" lang="en-US" sz="2800" b="0" i="0" u="none" strike="noStrike" kern="1200" cap="none" spc="0" normalizeH="0" baseline="0" noProof="0" dirty="0" err="1" smtClean="0">
                <a:ln>
                  <a:noFill/>
                </a:ln>
                <a:solidFill>
                  <a:srgbClr val="FF0000"/>
                </a:solidFill>
                <a:effectLst/>
                <a:uLnTx/>
                <a:uFillTx/>
                <a:latin typeface="Calibri" panose="020F0502020204030204"/>
                <a:ea typeface="+mn-ea"/>
                <a:cs typeface="+mn-cs"/>
              </a:rPr>
              <a:t>d·wk</a:t>
            </a: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(-1) for 6 weeks. </a:t>
            </a: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The CG received no intervention, and all participants maintained an </a:t>
            </a:r>
            <a:r>
              <a:rPr kumimoji="0" lang="en-US" sz="2800" b="0" i="0" u="none" strike="noStrike" kern="1200" cap="none" spc="0" normalizeH="0" baseline="0" noProof="0" dirty="0" err="1" smtClean="0">
                <a:ln>
                  <a:noFill/>
                </a:ln>
                <a:solidFill>
                  <a:srgbClr val="FF0000"/>
                </a:solidFill>
                <a:effectLst/>
                <a:uLnTx/>
                <a:uFillTx/>
                <a:latin typeface="Calibri" panose="020F0502020204030204"/>
                <a:ea typeface="+mn-ea"/>
                <a:cs typeface="+mn-cs"/>
              </a:rPr>
              <a:t>isocaloric</a:t>
            </a: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 diet </a:t>
            </a: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throughout the study. Significance was set at p = 0.05 for all tests. There was no significant effect of abdominal exercises on body weight, body fat percentage, android fat percentage, android fat, abdominal circumference, abdominal skinfold and </a:t>
            </a:r>
            <a:r>
              <a:rPr kumimoji="0" lang="en-US" sz="28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suprailiac</a:t>
            </a:r>
            <a:r>
              <a:rPr kumimoji="0" lang="en-US"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skinfold measurements. The AG performed significantly greater amount of curl-up repetitions (47 ± 13) compared to the CG (32 ± 9) on the posttest</a:t>
            </a:r>
            <a:r>
              <a:rPr kumimoji="0" lang="en-US" sz="3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en-US" sz="3400" b="1" i="0" u="none" strike="noStrike" kern="1200" cap="none" spc="0" normalizeH="0" baseline="0" noProof="0" dirty="0" smtClean="0">
                <a:ln>
                  <a:noFill/>
                </a:ln>
                <a:solidFill>
                  <a:srgbClr val="FF0000"/>
                </a:solidFill>
                <a:effectLst/>
                <a:uLnTx/>
                <a:uFillTx/>
                <a:latin typeface="Calibri" panose="020F0502020204030204"/>
                <a:ea typeface="+mn-ea"/>
                <a:cs typeface="+mn-cs"/>
              </a:rPr>
              <a:t>Six weeks of abdominal exercise training alone was not sufficient to reduce abdominal subcutaneous fat and other measures of body composition. Nevertheless, abdominal exercise training significantly improved muscular endurance to a greater extent than the CG.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5" name="Picture 14"/>
          <p:cNvPicPr>
            <a:picLocks noChangeAspect="1"/>
          </p:cNvPicPr>
          <p:nvPr/>
        </p:nvPicPr>
        <p:blipFill>
          <a:blip r:embed="rId9"/>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22746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3200" b="1" dirty="0" smtClean="0">
                <a:solidFill>
                  <a:srgbClr val="FF0000"/>
                </a:solidFill>
                <a:cs typeface="B Titr" panose="00000700000000000000" pitchFamily="2" charset="-78"/>
              </a:rPr>
              <a:t/>
            </a:r>
            <a:br>
              <a:rPr lang="fa-IR" sz="3200" b="1" dirty="0" smtClean="0">
                <a:solidFill>
                  <a:srgbClr val="FF0000"/>
                </a:solidFill>
                <a:cs typeface="B Titr" panose="00000700000000000000" pitchFamily="2" charset="-78"/>
              </a:rPr>
            </a:br>
            <a:endParaRPr lang="fa-IR" sz="3200" b="1" dirty="0">
              <a:solidFill>
                <a:srgbClr val="FF0000"/>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38</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fa-IR" sz="3600" dirty="0">
                <a:solidFill>
                  <a:schemeClr val="accent3">
                    <a:lumMod val="40000"/>
                    <a:lumOff val="60000"/>
                  </a:schemeClr>
                </a:solidFill>
                <a:latin typeface="Arial Black" panose="020B0A04020102020204" pitchFamily="34" charset="0"/>
                <a:cs typeface="B Titr" panose="00000700000000000000" pitchFamily="2" charset="-78"/>
              </a:rPr>
              <a:t>تمرينات </a:t>
            </a:r>
            <a:r>
              <a:rPr lang="fa-IR" sz="3600" dirty="0" smtClean="0">
                <a:solidFill>
                  <a:schemeClr val="accent3">
                    <a:lumMod val="40000"/>
                    <a:lumOff val="60000"/>
                  </a:schemeClr>
                </a:solidFill>
                <a:latin typeface="Arial Black" panose="020B0A04020102020204" pitchFamily="34" charset="0"/>
                <a:cs typeface="B Titr" panose="00000700000000000000" pitchFamily="2" charset="-78"/>
              </a:rPr>
              <a:t>شکمی (</a:t>
            </a:r>
            <a:r>
              <a:rPr lang="en-GB" sz="3600" dirty="0" smtClean="0">
                <a:solidFill>
                  <a:schemeClr val="accent3">
                    <a:lumMod val="40000"/>
                    <a:lumOff val="60000"/>
                  </a:schemeClr>
                </a:solidFill>
                <a:latin typeface="Arial Black" panose="020B0A04020102020204" pitchFamily="34" charset="0"/>
                <a:cs typeface="B Titr" panose="00000700000000000000" pitchFamily="2" charset="-78"/>
              </a:rPr>
              <a:t>Abdominal Exercise </a:t>
            </a:r>
            <a:r>
              <a:rPr lang="fa-IR" sz="3600" dirty="0" smtClean="0">
                <a:solidFill>
                  <a:schemeClr val="accent3">
                    <a:lumMod val="40000"/>
                    <a:lumOff val="60000"/>
                  </a:schemeClr>
                </a:solidFill>
                <a:latin typeface="Arial Black" panose="020B0A04020102020204" pitchFamily="34" charset="0"/>
                <a:cs typeface="B Titr" panose="00000700000000000000" pitchFamily="2" charset="-78"/>
              </a:rPr>
              <a:t>) </a:t>
            </a:r>
            <a:endParaRPr lang="fa-IR" sz="3600" dirty="0">
              <a:solidFill>
                <a:schemeClr val="accent3">
                  <a:lumMod val="40000"/>
                  <a:lumOff val="60000"/>
                </a:schemeClr>
              </a:solidFill>
              <a:latin typeface="Arial Black" panose="020B0A04020102020204" pitchFamily="34" charset="0"/>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2226" y="1277222"/>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1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19205" b="9284"/>
          <a:stretch/>
        </p:blipFill>
        <p:spPr>
          <a:xfrm>
            <a:off x="142227" y="1277223"/>
            <a:ext cx="9015052" cy="5464990"/>
          </a:xfrm>
          <a:prstGeom prst="rect">
            <a:avLst/>
          </a:prstGeom>
        </p:spPr>
      </p:pic>
      <p:pic>
        <p:nvPicPr>
          <p:cNvPr id="16" name="Picture 15"/>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9775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3200" b="1" dirty="0" smtClean="0">
                <a:solidFill>
                  <a:srgbClr val="FF0000"/>
                </a:solidFill>
                <a:cs typeface="B Titr" panose="00000700000000000000" pitchFamily="2" charset="-78"/>
              </a:rPr>
              <a:t>ویدئو</a:t>
            </a:r>
            <a:endParaRPr lang="fa-IR" sz="3200" b="1" dirty="0">
              <a:solidFill>
                <a:srgbClr val="FF0000"/>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39</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fa-IR" sz="3600" dirty="0">
                <a:solidFill>
                  <a:schemeClr val="accent3">
                    <a:lumMod val="40000"/>
                    <a:lumOff val="60000"/>
                  </a:schemeClr>
                </a:solidFill>
                <a:latin typeface="Arial Black" panose="020B0A04020102020204" pitchFamily="34" charset="0"/>
                <a:cs typeface="B Titr" panose="00000700000000000000" pitchFamily="2" charset="-78"/>
              </a:rPr>
              <a:t>تمرينات شکمی (</a:t>
            </a:r>
            <a:r>
              <a:rPr lang="en-GB" sz="3600" dirty="0">
                <a:solidFill>
                  <a:schemeClr val="accent3">
                    <a:lumMod val="40000"/>
                    <a:lumOff val="60000"/>
                  </a:schemeClr>
                </a:solidFill>
                <a:latin typeface="Arial Black" panose="020B0A04020102020204" pitchFamily="34" charset="0"/>
                <a:cs typeface="B Titr" panose="00000700000000000000" pitchFamily="2" charset="-78"/>
              </a:rPr>
              <a:t>Abdominal Exercise </a:t>
            </a:r>
            <a:r>
              <a:rPr lang="fa-IR" sz="3600" dirty="0">
                <a:solidFill>
                  <a:schemeClr val="accent3">
                    <a:lumMod val="40000"/>
                    <a:lumOff val="60000"/>
                  </a:schemeClr>
                </a:solidFill>
                <a:latin typeface="Arial Black" panose="020B0A04020102020204" pitchFamily="34" charset="0"/>
                <a:cs typeface="B Titr" panose="00000700000000000000" pitchFamily="2" charset="-78"/>
              </a:rPr>
              <a:t>)</a:t>
            </a:r>
            <a:endParaRPr lang="en-GB" sz="3600" dirty="0">
              <a:solidFill>
                <a:schemeClr val="accent3">
                  <a:lumMod val="40000"/>
                  <a:lumOff val="60000"/>
                </a:schemeClr>
              </a:solidFill>
              <a:latin typeface="Arial Black" panose="020B0A04020102020204" pitchFamily="34" charset="0"/>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2226" y="1277222"/>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15" name="Picture 14"/>
          <p:cNvPicPr>
            <a:picLocks noChangeAspect="1"/>
          </p:cNvPicPr>
          <p:nvPr/>
        </p:nvPicPr>
        <p:blipFill>
          <a:blip r:embed="rId4"/>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11751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r>
              <a:rPr lang="fa-IR" sz="2400" b="1" dirty="0">
                <a:solidFill>
                  <a:schemeClr val="bg1"/>
                </a:solidFill>
                <a:cs typeface="B Titr" panose="00000700000000000000" pitchFamily="2" charset="-78"/>
              </a:rPr>
              <a:t/>
            </a:r>
            <a:br>
              <a:rPr lang="fa-IR" sz="2400" b="1" dirty="0">
                <a:solidFill>
                  <a:schemeClr val="bg1"/>
                </a:solidFill>
                <a:cs typeface="B Titr" panose="00000700000000000000" pitchFamily="2" charset="-78"/>
              </a:rPr>
            </a:br>
            <a:endParaRPr lang="en-US"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a:ln w="22225">
                  <a:solidFill>
                    <a:schemeClr val="accent2"/>
                  </a:solidFill>
                  <a:prstDash val="solid"/>
                </a:ln>
                <a:solidFill>
                  <a:schemeClr val="tx1"/>
                </a:solidFill>
                <a:latin typeface="Arial Black" panose="020B0A04020102020204" pitchFamily="34" charset="0"/>
                <a:cs typeface="B Titr" panose="00000700000000000000" pitchFamily="2" charset="-78"/>
              </a:rPr>
              <a:t>4</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rtl="1">
              <a:defRPr/>
            </a:pPr>
            <a:r>
              <a:rPr lang="fa-IR" sz="3600" dirty="0">
                <a:solidFill>
                  <a:srgbClr val="0BD0D9">
                    <a:lumMod val="40000"/>
                    <a:lumOff val="60000"/>
                  </a:srgbClr>
                </a:solidFill>
                <a:cs typeface="B Titr" panose="00000700000000000000" pitchFamily="2" charset="-78"/>
              </a:rPr>
              <a:t>چاقی (</a:t>
            </a:r>
            <a:r>
              <a:rPr lang="en-GB" sz="3600" dirty="0">
                <a:solidFill>
                  <a:srgbClr val="0BD0D9">
                    <a:lumMod val="40000"/>
                    <a:lumOff val="60000"/>
                  </a:srgbClr>
                </a:solidFill>
                <a:latin typeface="Arial Black" panose="020B0A04020102020204" pitchFamily="34" charset="0"/>
                <a:cs typeface="B Titr" panose="00000700000000000000" pitchFamily="2" charset="-78"/>
              </a:rPr>
              <a:t>(Obesity</a:t>
            </a:r>
          </a:p>
        </p:txBody>
      </p:sp>
      <p:sp>
        <p:nvSpPr>
          <p:cNvPr id="13" name="TextBox 7"/>
          <p:cNvSpPr txBox="1">
            <a:spLocks noChangeArrowheads="1"/>
          </p:cNvSpPr>
          <p:nvPr/>
        </p:nvSpPr>
        <p:spPr bwMode="auto">
          <a:xfrm>
            <a:off x="2414588" y="5486400"/>
            <a:ext cx="633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buFont typeface="Wingdings" panose="05000000000000000000" pitchFamily="2" charset="2"/>
              <a:buNone/>
            </a:pPr>
            <a:r>
              <a:rPr lang="en-US" sz="1800" b="1">
                <a:solidFill>
                  <a:srgbClr val="C00000"/>
                </a:solidFill>
              </a:rPr>
              <a:t>Men</a:t>
            </a:r>
            <a:endParaRPr lang="fa-IR" sz="1800" b="1">
              <a:solidFill>
                <a:srgbClr val="C00000"/>
              </a:solidFill>
            </a:endParaRPr>
          </a:p>
        </p:txBody>
      </p:sp>
      <p:sp>
        <p:nvSpPr>
          <p:cNvPr id="14" name="TextBox 8"/>
          <p:cNvSpPr txBox="1">
            <a:spLocks noChangeArrowheads="1"/>
          </p:cNvSpPr>
          <p:nvPr/>
        </p:nvSpPr>
        <p:spPr bwMode="auto">
          <a:xfrm>
            <a:off x="6316663" y="5562600"/>
            <a:ext cx="941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buFont typeface="Wingdings" panose="05000000000000000000" pitchFamily="2" charset="2"/>
              <a:buNone/>
            </a:pPr>
            <a:r>
              <a:rPr lang="en-US" sz="1800" b="1">
                <a:solidFill>
                  <a:srgbClr val="C00000"/>
                </a:solidFill>
              </a:rPr>
              <a:t>Women</a:t>
            </a:r>
            <a:endParaRPr lang="fa-IR" sz="1800" b="1">
              <a:solidFill>
                <a:srgbClr val="C00000"/>
              </a:solidFill>
            </a:endParaRPr>
          </a:p>
        </p:txBody>
      </p:sp>
      <p:graphicFrame>
        <p:nvGraphicFramePr>
          <p:cNvPr id="15" name="Chart 14"/>
          <p:cNvGraphicFramePr/>
          <p:nvPr/>
        </p:nvGraphicFramePr>
        <p:xfrm>
          <a:off x="914400" y="2438400"/>
          <a:ext cx="3638550" cy="2457450"/>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0"/>
          <p:cNvSpPr txBox="1">
            <a:spLocks noChangeArrowheads="1"/>
          </p:cNvSpPr>
          <p:nvPr/>
        </p:nvSpPr>
        <p:spPr bwMode="auto">
          <a:xfrm>
            <a:off x="2433217" y="1939925"/>
            <a:ext cx="10445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buFont typeface="Wingdings" panose="05000000000000000000" pitchFamily="2" charset="2"/>
              <a:buNone/>
            </a:pPr>
            <a:r>
              <a:rPr lang="en-US" sz="1200" dirty="0">
                <a:latin typeface="Arial" panose="020B0604020202020204" pitchFamily="34" charset="0"/>
              </a:rPr>
              <a:t>Underweight</a:t>
            </a:r>
          </a:p>
          <a:p>
            <a:pPr algn="ctr" eaLnBrk="1" hangingPunct="1">
              <a:buFont typeface="Wingdings" panose="05000000000000000000" pitchFamily="2" charset="2"/>
              <a:buNone/>
            </a:pPr>
            <a:r>
              <a:rPr lang="en-US" sz="1200" dirty="0">
                <a:latin typeface="Arial" panose="020B0604020202020204" pitchFamily="34" charset="0"/>
              </a:rPr>
              <a:t>6.3%</a:t>
            </a:r>
            <a:endParaRPr lang="fa-IR" sz="1200" dirty="0">
              <a:latin typeface="Arial" panose="020B0604020202020204" pitchFamily="34" charset="0"/>
            </a:endParaRPr>
          </a:p>
        </p:txBody>
      </p:sp>
      <p:sp>
        <p:nvSpPr>
          <p:cNvPr id="17" name="TextBox 11"/>
          <p:cNvSpPr txBox="1">
            <a:spLocks noChangeArrowheads="1"/>
          </p:cNvSpPr>
          <p:nvPr/>
        </p:nvSpPr>
        <p:spPr bwMode="auto">
          <a:xfrm>
            <a:off x="3761755" y="3962113"/>
            <a:ext cx="96043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buFont typeface="Wingdings" panose="05000000000000000000" pitchFamily="2" charset="2"/>
              <a:buNone/>
            </a:pPr>
            <a:r>
              <a:rPr lang="en-US" sz="1200" dirty="0">
                <a:latin typeface="Arial" panose="020B0604020202020204" pitchFamily="34" charset="0"/>
              </a:rPr>
              <a:t>Overweight</a:t>
            </a:r>
          </a:p>
          <a:p>
            <a:pPr algn="ctr" eaLnBrk="1" hangingPunct="1">
              <a:buFont typeface="Wingdings" panose="05000000000000000000" pitchFamily="2" charset="2"/>
              <a:buNone/>
            </a:pPr>
            <a:r>
              <a:rPr lang="en-US" sz="1200" dirty="0">
                <a:latin typeface="Arial" panose="020B0604020202020204" pitchFamily="34" charset="0"/>
              </a:rPr>
              <a:t>42.8%</a:t>
            </a:r>
            <a:endParaRPr lang="fa-IR" sz="1200" dirty="0">
              <a:latin typeface="Arial" panose="020B0604020202020204" pitchFamily="34" charset="0"/>
            </a:endParaRPr>
          </a:p>
        </p:txBody>
      </p:sp>
      <p:sp>
        <p:nvSpPr>
          <p:cNvPr id="18" name="TextBox 12"/>
          <p:cNvSpPr txBox="1">
            <a:spLocks noChangeArrowheads="1"/>
          </p:cNvSpPr>
          <p:nvPr/>
        </p:nvSpPr>
        <p:spPr bwMode="auto">
          <a:xfrm>
            <a:off x="1801019" y="4775993"/>
            <a:ext cx="731837"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buFont typeface="Wingdings" panose="05000000000000000000" pitchFamily="2" charset="2"/>
              <a:buNone/>
            </a:pPr>
            <a:r>
              <a:rPr lang="en-US" sz="1400">
                <a:latin typeface="Arial" panose="020B0604020202020204" pitchFamily="34" charset="0"/>
              </a:rPr>
              <a:t>Obese</a:t>
            </a:r>
          </a:p>
          <a:p>
            <a:pPr eaLnBrk="1" hangingPunct="1">
              <a:buFont typeface="Wingdings" panose="05000000000000000000" pitchFamily="2" charset="2"/>
              <a:buNone/>
            </a:pPr>
            <a:r>
              <a:rPr lang="en-US" sz="1400">
                <a:latin typeface="Arial" panose="020B0604020202020204" pitchFamily="34" charset="0"/>
              </a:rPr>
              <a:t>11.1%</a:t>
            </a:r>
            <a:endParaRPr lang="fa-IR" sz="1400">
              <a:latin typeface="Arial" panose="020B0604020202020204" pitchFamily="34" charset="0"/>
            </a:endParaRPr>
          </a:p>
        </p:txBody>
      </p:sp>
      <p:sp>
        <p:nvSpPr>
          <p:cNvPr id="19" name="TextBox 13"/>
          <p:cNvSpPr txBox="1">
            <a:spLocks noChangeArrowheads="1"/>
          </p:cNvSpPr>
          <p:nvPr/>
        </p:nvSpPr>
        <p:spPr bwMode="auto">
          <a:xfrm>
            <a:off x="268760" y="2974975"/>
            <a:ext cx="1328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buFont typeface="Wingdings" panose="05000000000000000000" pitchFamily="2" charset="2"/>
              <a:buNone/>
            </a:pPr>
            <a:r>
              <a:rPr lang="en-US" sz="1400" dirty="0">
                <a:latin typeface="Arial" panose="020B0604020202020204" pitchFamily="34" charset="0"/>
              </a:rPr>
              <a:t>Normal weight</a:t>
            </a:r>
          </a:p>
          <a:p>
            <a:pPr algn="ctr" eaLnBrk="1" hangingPunct="1">
              <a:buFont typeface="Wingdings" panose="05000000000000000000" pitchFamily="2" charset="2"/>
              <a:buNone/>
            </a:pPr>
            <a:r>
              <a:rPr lang="en-US" sz="1400" dirty="0">
                <a:latin typeface="Arial" panose="020B0604020202020204" pitchFamily="34" charset="0"/>
              </a:rPr>
              <a:t>39.2%</a:t>
            </a:r>
            <a:endParaRPr lang="fa-IR" sz="1400" dirty="0">
              <a:latin typeface="Arial" panose="020B0604020202020204" pitchFamily="34" charset="0"/>
            </a:endParaRPr>
          </a:p>
        </p:txBody>
      </p:sp>
      <p:graphicFrame>
        <p:nvGraphicFramePr>
          <p:cNvPr id="20" name="Chart 19"/>
          <p:cNvGraphicFramePr/>
          <p:nvPr>
            <p:extLst>
              <p:ext uri="{D42A27DB-BD31-4B8C-83A1-F6EECF244321}">
                <p14:modId xmlns:p14="http://schemas.microsoft.com/office/powerpoint/2010/main" val="1704960708"/>
              </p:ext>
            </p:extLst>
          </p:nvPr>
        </p:nvGraphicFramePr>
        <p:xfrm>
          <a:off x="4804156" y="2438400"/>
          <a:ext cx="3714750" cy="2505075"/>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15"/>
          <p:cNvSpPr txBox="1">
            <a:spLocks noChangeArrowheads="1"/>
          </p:cNvSpPr>
          <p:nvPr/>
        </p:nvSpPr>
        <p:spPr bwMode="auto">
          <a:xfrm>
            <a:off x="6472238" y="1939925"/>
            <a:ext cx="10445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buFont typeface="Wingdings" panose="05000000000000000000" pitchFamily="2" charset="2"/>
              <a:buNone/>
            </a:pPr>
            <a:r>
              <a:rPr lang="en-US" sz="1200" dirty="0">
                <a:latin typeface="Arial" panose="020B0604020202020204" pitchFamily="34" charset="0"/>
              </a:rPr>
              <a:t>Underweight</a:t>
            </a:r>
          </a:p>
          <a:p>
            <a:pPr algn="ctr" eaLnBrk="1" hangingPunct="1">
              <a:buFont typeface="Wingdings" panose="05000000000000000000" pitchFamily="2" charset="2"/>
              <a:buNone/>
            </a:pPr>
            <a:r>
              <a:rPr lang="en-US" sz="1200" dirty="0">
                <a:latin typeface="Arial" panose="020B0604020202020204" pitchFamily="34" charset="0"/>
              </a:rPr>
              <a:t>5.2%</a:t>
            </a:r>
            <a:endParaRPr lang="fa-IR" sz="1200" dirty="0">
              <a:latin typeface="Arial" panose="020B0604020202020204" pitchFamily="34" charset="0"/>
            </a:endParaRPr>
          </a:p>
        </p:txBody>
      </p:sp>
      <p:sp>
        <p:nvSpPr>
          <p:cNvPr id="22" name="TextBox 16"/>
          <p:cNvSpPr txBox="1">
            <a:spLocks noChangeArrowheads="1"/>
          </p:cNvSpPr>
          <p:nvPr/>
        </p:nvSpPr>
        <p:spPr bwMode="auto">
          <a:xfrm>
            <a:off x="7680938" y="4598255"/>
            <a:ext cx="96043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buFont typeface="Wingdings" panose="05000000000000000000" pitchFamily="2" charset="2"/>
              <a:buNone/>
            </a:pPr>
            <a:r>
              <a:rPr lang="en-US" sz="1200" dirty="0">
                <a:latin typeface="Arial" panose="020B0604020202020204" pitchFamily="34" charset="0"/>
              </a:rPr>
              <a:t>Overweight</a:t>
            </a:r>
          </a:p>
          <a:p>
            <a:pPr algn="ctr" eaLnBrk="1" hangingPunct="1">
              <a:buFont typeface="Wingdings" panose="05000000000000000000" pitchFamily="2" charset="2"/>
              <a:buNone/>
            </a:pPr>
            <a:r>
              <a:rPr lang="en-US" sz="1200" dirty="0">
                <a:latin typeface="Arial" panose="020B0604020202020204" pitchFamily="34" charset="0"/>
              </a:rPr>
              <a:t>57%</a:t>
            </a:r>
            <a:endParaRPr lang="fa-IR" sz="1200" dirty="0">
              <a:latin typeface="Arial" panose="020B0604020202020204" pitchFamily="34" charset="0"/>
            </a:endParaRPr>
          </a:p>
        </p:txBody>
      </p:sp>
      <p:sp>
        <p:nvSpPr>
          <p:cNvPr id="23" name="TextBox 17"/>
          <p:cNvSpPr txBox="1">
            <a:spLocks noChangeArrowheads="1"/>
          </p:cNvSpPr>
          <p:nvPr/>
        </p:nvSpPr>
        <p:spPr bwMode="auto">
          <a:xfrm>
            <a:off x="4804156" y="3417176"/>
            <a:ext cx="7318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buFont typeface="Wingdings" panose="05000000000000000000" pitchFamily="2" charset="2"/>
              <a:buNone/>
            </a:pPr>
            <a:r>
              <a:rPr lang="en-US" sz="1400" dirty="0">
                <a:latin typeface="Arial" panose="020B0604020202020204" pitchFamily="34" charset="0"/>
              </a:rPr>
              <a:t>Obese</a:t>
            </a:r>
          </a:p>
          <a:p>
            <a:pPr eaLnBrk="1" hangingPunct="1">
              <a:buFont typeface="Wingdings" panose="05000000000000000000" pitchFamily="2" charset="2"/>
              <a:buNone/>
            </a:pPr>
            <a:r>
              <a:rPr lang="en-US" sz="1400" dirty="0">
                <a:latin typeface="Arial" panose="020B0604020202020204" pitchFamily="34" charset="0"/>
              </a:rPr>
              <a:t>25.2%</a:t>
            </a:r>
            <a:endParaRPr lang="fa-IR" sz="1400" dirty="0">
              <a:latin typeface="Arial" panose="020B0604020202020204" pitchFamily="34" charset="0"/>
            </a:endParaRPr>
          </a:p>
        </p:txBody>
      </p:sp>
      <p:sp>
        <p:nvSpPr>
          <p:cNvPr id="24" name="TextBox 18"/>
          <p:cNvSpPr txBox="1">
            <a:spLocks noChangeArrowheads="1"/>
          </p:cNvSpPr>
          <p:nvPr/>
        </p:nvSpPr>
        <p:spPr bwMode="auto">
          <a:xfrm>
            <a:off x="4876800" y="2133600"/>
            <a:ext cx="1328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buFont typeface="Wingdings" panose="05000000000000000000" pitchFamily="2" charset="2"/>
              <a:buNone/>
            </a:pPr>
            <a:r>
              <a:rPr lang="en-US" sz="1400">
                <a:latin typeface="Arial" panose="020B0604020202020204" pitchFamily="34" charset="0"/>
              </a:rPr>
              <a:t>Normal weight</a:t>
            </a:r>
          </a:p>
          <a:p>
            <a:pPr algn="ctr" eaLnBrk="1" hangingPunct="1">
              <a:buFont typeface="Wingdings" panose="05000000000000000000" pitchFamily="2" charset="2"/>
              <a:buNone/>
            </a:pPr>
            <a:r>
              <a:rPr lang="en-US" sz="1400">
                <a:latin typeface="Arial" panose="020B0604020202020204" pitchFamily="34" charset="0"/>
              </a:rPr>
              <a:t>12.6%</a:t>
            </a:r>
            <a:endParaRPr lang="fa-IR" sz="1400">
              <a:latin typeface="Arial" panose="020B0604020202020204" pitchFamily="34" charset="0"/>
            </a:endParaRPr>
          </a:p>
        </p:txBody>
      </p:sp>
      <p:sp>
        <p:nvSpPr>
          <p:cNvPr id="26" name="Footer Placeholder 1"/>
          <p:cNvSpPr txBox="1">
            <a:spLocks/>
          </p:cNvSpPr>
          <p:nvPr/>
        </p:nvSpPr>
        <p:spPr>
          <a:xfrm>
            <a:off x="3124200" y="6356350"/>
            <a:ext cx="28956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a-IR" dirty="0"/>
          </a:p>
        </p:txBody>
      </p:sp>
      <p:pic>
        <p:nvPicPr>
          <p:cNvPr id="25" name="Picture 24"/>
          <p:cNvPicPr>
            <a:picLocks noChangeAspect="1"/>
          </p:cNvPicPr>
          <p:nvPr/>
        </p:nvPicPr>
        <p:blipFill>
          <a:blip r:embed="rId6"/>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33273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 محققان </a:t>
            </a:r>
            <a:r>
              <a:rPr lang="fa-IR" sz="2400" b="1" dirty="0">
                <a:solidFill>
                  <a:schemeClr val="bg1"/>
                </a:solidFill>
                <a:cs typeface="B Titr" panose="00000700000000000000" pitchFamily="2" charset="-78"/>
              </a:rPr>
              <a:t>استرالیایی دریافتند </a:t>
            </a:r>
            <a:r>
              <a:rPr lang="fa-IR" sz="2400" b="1" dirty="0" smtClean="0">
                <a:solidFill>
                  <a:schemeClr val="bg1"/>
                </a:solidFill>
                <a:cs typeface="B Titr" panose="00000700000000000000" pitchFamily="2" charset="-78"/>
              </a:rPr>
              <a:t>خانم هایی </a:t>
            </a:r>
            <a:r>
              <a:rPr lang="fa-IR" sz="2400" b="1" dirty="0">
                <a:solidFill>
                  <a:schemeClr val="bg1"/>
                </a:solidFill>
                <a:cs typeface="B Titr" panose="00000700000000000000" pitchFamily="2" charset="-78"/>
              </a:rPr>
              <a:t>که تنها ظرف 20 </a:t>
            </a:r>
            <a:r>
              <a:rPr lang="fa-IR" sz="2400" b="1" dirty="0" smtClean="0">
                <a:solidFill>
                  <a:schemeClr val="bg1"/>
                </a:solidFill>
                <a:cs typeface="B Titr" panose="00000700000000000000" pitchFamily="2" charset="-78"/>
              </a:rPr>
              <a:t>دقیقه و 3 </a:t>
            </a:r>
            <a:r>
              <a:rPr lang="fa-IR" sz="2400" b="1" dirty="0">
                <a:solidFill>
                  <a:schemeClr val="bg1"/>
                </a:solidFill>
                <a:cs typeface="B Titr" panose="00000700000000000000" pitchFamily="2" charset="-78"/>
              </a:rPr>
              <a:t>بار در </a:t>
            </a:r>
            <a:r>
              <a:rPr lang="fa-IR" sz="2400" b="1" dirty="0" smtClean="0">
                <a:solidFill>
                  <a:schemeClr val="bg1"/>
                </a:solidFill>
                <a:cs typeface="B Titr" panose="00000700000000000000" pitchFamily="2" charset="-78"/>
              </a:rPr>
              <a:t>هفته به </a:t>
            </a:r>
            <a:r>
              <a:rPr lang="fa-IR" sz="2400" b="1" dirty="0">
                <a:solidFill>
                  <a:schemeClr val="bg1"/>
                </a:solidFill>
                <a:cs typeface="B Titr" panose="00000700000000000000" pitchFamily="2" charset="-78"/>
              </a:rPr>
              <a:t>مدت  8 ثانیه بیشتر فعالیت ورزشی شدید دارند با 12 ثانیه فعالیت سبک </a:t>
            </a:r>
            <a:r>
              <a:rPr lang="fa-IR" sz="2400" b="1" dirty="0" smtClean="0">
                <a:solidFill>
                  <a:schemeClr val="bg1"/>
                </a:solidFill>
                <a:cs typeface="B Titr" panose="00000700000000000000" pitchFamily="2" charset="-78"/>
              </a:rPr>
              <a:t>نسبت </a:t>
            </a:r>
            <a:r>
              <a:rPr lang="fa-IR" sz="2400" b="1" dirty="0">
                <a:solidFill>
                  <a:schemeClr val="bg1"/>
                </a:solidFill>
                <a:cs typeface="B Titr" panose="00000700000000000000" pitchFamily="2" charset="-78"/>
              </a:rPr>
              <a:t>به آنهایی که 2 بار در هفته تمرین طولانی تر دارند ، سریع تر لاغر می </a:t>
            </a:r>
            <a:r>
              <a:rPr lang="fa-IR" sz="2400" b="1" dirty="0" smtClean="0">
                <a:solidFill>
                  <a:schemeClr val="bg1"/>
                </a:solidFill>
                <a:cs typeface="B Titr" panose="00000700000000000000" pitchFamily="2" charset="-78"/>
              </a:rPr>
              <a:t>شوند.</a:t>
            </a:r>
            <a:br>
              <a:rPr lang="fa-IR" sz="2400" b="1" dirty="0" smtClean="0">
                <a:solidFill>
                  <a:schemeClr val="bg1"/>
                </a:solidFill>
                <a:cs typeface="B Titr" panose="00000700000000000000" pitchFamily="2" charset="-78"/>
              </a:rPr>
            </a:br>
            <a:r>
              <a:rPr lang="fa-IR" sz="2400" b="1" dirty="0">
                <a:solidFill>
                  <a:schemeClr val="bg1"/>
                </a:solidFill>
                <a:cs typeface="B Titr" panose="00000700000000000000" pitchFamily="2" charset="-78"/>
              </a:rPr>
              <a:t> </a:t>
            </a:r>
            <a:r>
              <a:rPr lang="fa-IR" sz="2400" b="1" dirty="0" smtClean="0">
                <a:solidFill>
                  <a:schemeClr val="bg1"/>
                </a:solidFill>
                <a:cs typeface="B Titr" panose="00000700000000000000" pitchFamily="2" charset="-78"/>
              </a:rPr>
              <a:t>* این </a:t>
            </a:r>
            <a:r>
              <a:rPr lang="fa-IR" sz="2400" b="1" dirty="0">
                <a:solidFill>
                  <a:schemeClr val="bg1"/>
                </a:solidFill>
                <a:cs typeface="B Titr" panose="00000700000000000000" pitchFamily="2" charset="-78"/>
              </a:rPr>
              <a:t>فواصل سوخت کالری را در طول ورزش و بعد از آن افزایش می دهد که به پایین آوردن سریع وزن کمک می کند . </a:t>
            </a: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همچنین </a:t>
            </a:r>
            <a:r>
              <a:rPr lang="fa-IR" sz="2400" b="1" dirty="0">
                <a:solidFill>
                  <a:schemeClr val="bg1"/>
                </a:solidFill>
                <a:cs typeface="B Titr" panose="00000700000000000000" pitchFamily="2" charset="-78"/>
              </a:rPr>
              <a:t>بر سطح بیوشیمی نیز مؤثر است . </a:t>
            </a: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مؤلف </a:t>
            </a:r>
            <a:r>
              <a:rPr lang="fa-IR" sz="2400" b="1" dirty="0">
                <a:solidFill>
                  <a:schemeClr val="bg1"/>
                </a:solidFill>
                <a:cs typeface="B Titr" panose="00000700000000000000" pitchFamily="2" charset="-78"/>
              </a:rPr>
              <a:t>ای گیل </a:t>
            </a:r>
            <a:r>
              <a:rPr lang="fa-IR" sz="2400" b="1" dirty="0" smtClean="0">
                <a:solidFill>
                  <a:schemeClr val="bg1"/>
                </a:solidFill>
                <a:cs typeface="B Titr" panose="00000700000000000000" pitchFamily="2" charset="-78"/>
              </a:rPr>
              <a:t>تراپر، </a:t>
            </a:r>
            <a:r>
              <a:rPr lang="fa-IR" sz="2400" b="1" dirty="0">
                <a:solidFill>
                  <a:schemeClr val="bg1"/>
                </a:solidFill>
                <a:cs typeface="B Titr" panose="00000700000000000000" pitchFamily="2" charset="-78"/>
              </a:rPr>
              <a:t>پزشک و محقق </a:t>
            </a:r>
            <a:r>
              <a:rPr lang="fa-IR" sz="2400" b="1" dirty="0" smtClean="0">
                <a:solidFill>
                  <a:schemeClr val="bg1"/>
                </a:solidFill>
                <a:cs typeface="B Titr" panose="00000700000000000000" pitchFamily="2" charset="-78"/>
              </a:rPr>
              <a:t>ورزشی دانشگاه </a:t>
            </a:r>
            <a:r>
              <a:rPr lang="fa-IR" sz="2400" b="1" dirty="0">
                <a:solidFill>
                  <a:schemeClr val="bg1"/>
                </a:solidFill>
                <a:cs typeface="B Titr" panose="00000700000000000000" pitchFamily="2" charset="-78"/>
              </a:rPr>
              <a:t>ویلز جنوبی استرالیا می </a:t>
            </a:r>
            <a:r>
              <a:rPr lang="fa-IR" sz="2400" b="1" dirty="0" smtClean="0">
                <a:solidFill>
                  <a:schemeClr val="bg1"/>
                </a:solidFill>
                <a:cs typeface="B Titr" panose="00000700000000000000" pitchFamily="2" charset="-78"/>
              </a:rPr>
              <a:t>گوید: </a:t>
            </a:r>
            <a:r>
              <a:rPr lang="fa-IR" sz="2400" b="1" dirty="0">
                <a:solidFill>
                  <a:srgbClr val="FF0000"/>
                </a:solidFill>
                <a:cs typeface="B Titr" panose="00000700000000000000" pitchFamily="2" charset="-78"/>
              </a:rPr>
              <a:t>فعالیت شدید ورزشی ، لاکتات تولید می کند که یک محصول جانبی برای شکستن کربوهیدرات ها در تولید انرژی است که موجب سوزاندن چربی می شود .</a:t>
            </a: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40</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fa-IR" sz="3600" dirty="0">
                <a:solidFill>
                  <a:schemeClr val="accent3">
                    <a:lumMod val="40000"/>
                    <a:lumOff val="60000"/>
                  </a:schemeClr>
                </a:solidFill>
                <a:latin typeface="Arial Black" panose="020B0A04020102020204" pitchFamily="34" charset="0"/>
                <a:cs typeface="B Titr" panose="00000700000000000000" pitchFamily="2" charset="-78"/>
              </a:rPr>
              <a:t>تمرينات </a:t>
            </a:r>
            <a:r>
              <a:rPr lang="fa-IR" sz="3600" dirty="0" smtClean="0">
                <a:solidFill>
                  <a:schemeClr val="accent3">
                    <a:lumMod val="40000"/>
                    <a:lumOff val="60000"/>
                  </a:schemeClr>
                </a:solidFill>
                <a:latin typeface="Arial Black" panose="020B0A04020102020204" pitchFamily="34" charset="0"/>
                <a:cs typeface="B Titr" panose="00000700000000000000" pitchFamily="2" charset="-78"/>
              </a:rPr>
              <a:t>تناوبی شدید (</a:t>
            </a:r>
            <a:r>
              <a:rPr lang="en-GB" sz="3600" dirty="0" smtClean="0">
                <a:solidFill>
                  <a:schemeClr val="accent3">
                    <a:lumMod val="40000"/>
                    <a:lumOff val="60000"/>
                  </a:schemeClr>
                </a:solidFill>
                <a:latin typeface="Arial Black" panose="020B0A04020102020204" pitchFamily="34" charset="0"/>
                <a:cs typeface="B Titr" panose="00000700000000000000" pitchFamily="2" charset="-78"/>
              </a:rPr>
              <a:t>HIIT</a:t>
            </a:r>
            <a:r>
              <a:rPr lang="fa-IR" sz="3600" dirty="0" smtClean="0">
                <a:solidFill>
                  <a:schemeClr val="accent3">
                    <a:lumMod val="40000"/>
                    <a:lumOff val="60000"/>
                  </a:schemeClr>
                </a:solidFill>
                <a:latin typeface="Arial Black" panose="020B0A04020102020204" pitchFamily="34" charset="0"/>
                <a:cs typeface="B Titr" panose="00000700000000000000" pitchFamily="2" charset="-78"/>
              </a:rPr>
              <a:t>) </a:t>
            </a:r>
            <a:endParaRPr lang="fa-IR" sz="3600" dirty="0">
              <a:solidFill>
                <a:schemeClr val="accent3">
                  <a:lumMod val="40000"/>
                  <a:lumOff val="60000"/>
                </a:schemeClr>
              </a:solidFill>
              <a:latin typeface="Arial Black" panose="020B0A04020102020204" pitchFamily="34" charset="0"/>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2226" y="1277222"/>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10" name="Picture 9"/>
          <p:cNvPicPr>
            <a:picLocks noChangeAspect="1"/>
          </p:cNvPicPr>
          <p:nvPr/>
        </p:nvPicPr>
        <p:blipFill>
          <a:blip r:embed="rId4"/>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07478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a:solidFill>
                  <a:schemeClr val="bg1"/>
                </a:solidFill>
                <a:cs typeface="B Titr" panose="00000700000000000000" pitchFamily="2" charset="-78"/>
              </a:rPr>
              <a:t>دقیقه* فعالیت</a:t>
            </a:r>
            <a:br>
              <a:rPr lang="fa-IR" sz="2400" b="1" dirty="0">
                <a:solidFill>
                  <a:schemeClr val="bg1"/>
                </a:solidFill>
                <a:cs typeface="B Titr" panose="00000700000000000000" pitchFamily="2" charset="-78"/>
              </a:rPr>
            </a:br>
            <a:r>
              <a:rPr lang="fa-IR" sz="2400" b="1" dirty="0">
                <a:solidFill>
                  <a:schemeClr val="bg1"/>
                </a:solidFill>
                <a:cs typeface="B Titr" panose="00000700000000000000" pitchFamily="2" charset="-78"/>
              </a:rPr>
              <a:t>00:00 گرم کردن بدن ، پیاده روی </a:t>
            </a:r>
            <a:r>
              <a:rPr lang="fa-IR" sz="2400" b="1" dirty="0" smtClean="0">
                <a:solidFill>
                  <a:schemeClr val="bg1"/>
                </a:solidFill>
                <a:cs typeface="B Titr" panose="00000700000000000000" pitchFamily="2" charset="-78"/>
              </a:rPr>
              <a:t>معمولی</a:t>
            </a:r>
            <a:r>
              <a:rPr lang="fa-IR" sz="2400" b="1" dirty="0">
                <a:solidFill>
                  <a:schemeClr val="bg1"/>
                </a:solidFill>
                <a:cs typeface="B Titr" panose="00000700000000000000" pitchFamily="2" charset="-78"/>
              </a:rPr>
              <a:t> </a:t>
            </a:r>
            <a:br>
              <a:rPr lang="fa-IR" sz="2400" b="1" dirty="0">
                <a:solidFill>
                  <a:schemeClr val="bg1"/>
                </a:solidFill>
                <a:cs typeface="B Titr" panose="00000700000000000000" pitchFamily="2" charset="-78"/>
              </a:rPr>
            </a:br>
            <a:r>
              <a:rPr lang="fa-IR" sz="2400" b="1" dirty="0">
                <a:solidFill>
                  <a:schemeClr val="bg1"/>
                </a:solidFill>
                <a:cs typeface="B Titr" panose="00000700000000000000" pitchFamily="2" charset="-78"/>
              </a:rPr>
              <a:t>2:00 با سرعت دویدن ، تا جایی که می توانید سریع بدوید</a:t>
            </a:r>
            <a:br>
              <a:rPr lang="fa-IR" sz="2400" b="1" dirty="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2:15 </a:t>
            </a:r>
            <a:r>
              <a:rPr lang="fa-IR" sz="2400" b="1" dirty="0">
                <a:solidFill>
                  <a:schemeClr val="bg1"/>
                </a:solidFill>
                <a:cs typeface="B Titr" panose="00000700000000000000" pitchFamily="2" charset="-78"/>
              </a:rPr>
              <a:t>آهسته راه بروید</a:t>
            </a:r>
            <a:br>
              <a:rPr lang="fa-IR" sz="2400" b="1" dirty="0">
                <a:solidFill>
                  <a:schemeClr val="bg1"/>
                </a:solidFill>
                <a:cs typeface="B Titr" panose="00000700000000000000" pitchFamily="2" charset="-78"/>
              </a:rPr>
            </a:br>
            <a:r>
              <a:rPr lang="fa-IR" sz="2400" b="1" dirty="0">
                <a:solidFill>
                  <a:schemeClr val="bg1"/>
                </a:solidFill>
                <a:cs typeface="B Titr" panose="00000700000000000000" pitchFamily="2" charset="-78"/>
              </a:rPr>
              <a:t> </a:t>
            </a:r>
            <a:r>
              <a:rPr lang="fa-IR" sz="2400" b="1" dirty="0" smtClean="0">
                <a:solidFill>
                  <a:schemeClr val="bg1"/>
                </a:solidFill>
                <a:cs typeface="B Titr" panose="00000700000000000000" pitchFamily="2" charset="-78"/>
              </a:rPr>
              <a:t>2:45 </a:t>
            </a:r>
            <a:r>
              <a:rPr lang="fa-IR" sz="2400" b="1" dirty="0">
                <a:solidFill>
                  <a:schemeClr val="bg1"/>
                </a:solidFill>
                <a:cs typeface="B Titr" panose="00000700000000000000" pitchFamily="2" charset="-78"/>
              </a:rPr>
              <a:t>سریع بدوید</a:t>
            </a:r>
            <a:br>
              <a:rPr lang="fa-IR" sz="2400" b="1" dirty="0">
                <a:solidFill>
                  <a:schemeClr val="bg1"/>
                </a:solidFill>
                <a:cs typeface="B Titr" panose="00000700000000000000" pitchFamily="2" charset="-78"/>
              </a:rPr>
            </a:br>
            <a:r>
              <a:rPr lang="fa-IR" sz="2400" b="1" dirty="0">
                <a:solidFill>
                  <a:schemeClr val="bg1"/>
                </a:solidFill>
                <a:cs typeface="B Titr" panose="00000700000000000000" pitchFamily="2" charset="-78"/>
              </a:rPr>
              <a:t> </a:t>
            </a:r>
            <a:r>
              <a:rPr lang="fa-IR" sz="2400" b="1" dirty="0" smtClean="0">
                <a:solidFill>
                  <a:schemeClr val="bg1"/>
                </a:solidFill>
                <a:cs typeface="B Titr" panose="00000700000000000000" pitchFamily="2" charset="-78"/>
              </a:rPr>
              <a:t>3:00 </a:t>
            </a:r>
            <a:r>
              <a:rPr lang="fa-IR" sz="2400" b="1" dirty="0">
                <a:solidFill>
                  <a:schemeClr val="bg1"/>
                </a:solidFill>
                <a:cs typeface="B Titr" panose="00000700000000000000" pitchFamily="2" charset="-78"/>
              </a:rPr>
              <a:t>راه بروید</a:t>
            </a:r>
            <a:br>
              <a:rPr lang="fa-IR" sz="2400" b="1" dirty="0">
                <a:solidFill>
                  <a:schemeClr val="bg1"/>
                </a:solidFill>
                <a:cs typeface="B Titr" panose="00000700000000000000" pitchFamily="2" charset="-78"/>
              </a:rPr>
            </a:br>
            <a:r>
              <a:rPr lang="fa-IR" sz="2400" b="1" dirty="0">
                <a:solidFill>
                  <a:schemeClr val="bg1"/>
                </a:solidFill>
                <a:cs typeface="B Titr" panose="00000700000000000000" pitchFamily="2" charset="-78"/>
              </a:rPr>
              <a:t> </a:t>
            </a:r>
            <a:r>
              <a:rPr lang="fa-IR" sz="2400" b="1" dirty="0" smtClean="0">
                <a:solidFill>
                  <a:schemeClr val="bg1"/>
                </a:solidFill>
                <a:cs typeface="B Titr" panose="00000700000000000000" pitchFamily="2" charset="-78"/>
              </a:rPr>
              <a:t>3:30 </a:t>
            </a:r>
            <a:r>
              <a:rPr lang="fa-IR" sz="2400" b="1" dirty="0">
                <a:solidFill>
                  <a:schemeClr val="bg1"/>
                </a:solidFill>
                <a:cs typeface="B Titr" panose="00000700000000000000" pitchFamily="2" charset="-78"/>
              </a:rPr>
              <a:t>15 ثانیه به صورت یکی در میان با سرعت بدوید و 30 ثانیه راه بروید </a:t>
            </a:r>
            <a:r>
              <a:rPr lang="fa-IR" sz="2400" b="1" dirty="0" smtClean="0">
                <a:solidFill>
                  <a:schemeClr val="bg1"/>
                </a:solidFill>
                <a:cs typeface="B Titr" panose="00000700000000000000" pitchFamily="2" charset="-78"/>
              </a:rPr>
              <a:t>.</a:t>
            </a:r>
            <a:r>
              <a:rPr lang="fa-IR" sz="2400" b="1" dirty="0">
                <a:solidFill>
                  <a:schemeClr val="bg1"/>
                </a:solidFill>
                <a:cs typeface="B Titr" panose="00000700000000000000" pitchFamily="2" charset="-78"/>
              </a:rPr>
              <a:t/>
            </a:r>
            <a:br>
              <a:rPr lang="fa-IR" sz="2400" b="1" dirty="0">
                <a:solidFill>
                  <a:schemeClr val="bg1"/>
                </a:solidFill>
                <a:cs typeface="B Titr" panose="00000700000000000000" pitchFamily="2" charset="-78"/>
              </a:rPr>
            </a:br>
            <a:r>
              <a:rPr lang="fa-IR" sz="2400" b="1" dirty="0">
                <a:solidFill>
                  <a:schemeClr val="bg1"/>
                </a:solidFill>
                <a:cs typeface="B Titr" panose="00000700000000000000" pitchFamily="2" charset="-78"/>
              </a:rPr>
              <a:t>بیش از 6 بار این کار را انجام دهید .</a:t>
            </a:r>
            <a:br>
              <a:rPr lang="fa-IR" sz="2400" b="1" dirty="0">
                <a:solidFill>
                  <a:schemeClr val="bg1"/>
                </a:solidFill>
                <a:cs typeface="B Titr" panose="00000700000000000000" pitchFamily="2" charset="-78"/>
              </a:rPr>
            </a:br>
            <a:r>
              <a:rPr lang="fa-IR" sz="2400" b="1" dirty="0">
                <a:solidFill>
                  <a:schemeClr val="bg1"/>
                </a:solidFill>
                <a:cs typeface="B Titr" panose="00000700000000000000" pitchFamily="2" charset="-78"/>
              </a:rPr>
              <a:t> </a:t>
            </a:r>
            <a:r>
              <a:rPr lang="fa-IR" sz="2400" b="1" dirty="0" smtClean="0">
                <a:solidFill>
                  <a:schemeClr val="bg1"/>
                </a:solidFill>
                <a:cs typeface="B Titr" panose="00000700000000000000" pitchFamily="2" charset="-78"/>
              </a:rPr>
              <a:t>8:00 </a:t>
            </a:r>
            <a:r>
              <a:rPr lang="fa-IR" sz="2400" b="1" dirty="0">
                <a:solidFill>
                  <a:schemeClr val="bg1"/>
                </a:solidFill>
                <a:cs typeface="B Titr" panose="00000700000000000000" pitchFamily="2" charset="-78"/>
              </a:rPr>
              <a:t>پایان</a:t>
            </a: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41</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fa-IR" sz="3600" dirty="0">
                <a:solidFill>
                  <a:schemeClr val="accent3">
                    <a:lumMod val="40000"/>
                    <a:lumOff val="60000"/>
                  </a:schemeClr>
                </a:solidFill>
                <a:latin typeface="Arial Black" panose="020B0A04020102020204" pitchFamily="34" charset="0"/>
                <a:cs typeface="B Titr" panose="00000700000000000000" pitchFamily="2" charset="-78"/>
              </a:rPr>
              <a:t>تمرین </a:t>
            </a:r>
            <a:r>
              <a:rPr lang="fa-IR" sz="3600" dirty="0" smtClean="0">
                <a:solidFill>
                  <a:schemeClr val="accent3">
                    <a:lumMod val="40000"/>
                    <a:lumOff val="60000"/>
                  </a:schemeClr>
                </a:solidFill>
                <a:latin typeface="Arial Black" panose="020B0A04020102020204" pitchFamily="34" charset="0"/>
                <a:cs typeface="B Titr" panose="00000700000000000000" pitchFamily="2" charset="-78"/>
              </a:rPr>
              <a:t>1)  8 </a:t>
            </a:r>
            <a:r>
              <a:rPr lang="fa-IR" sz="3600" dirty="0">
                <a:solidFill>
                  <a:schemeClr val="accent3">
                    <a:lumMod val="40000"/>
                    <a:lumOff val="60000"/>
                  </a:schemeClr>
                </a:solidFill>
                <a:latin typeface="Arial Black" panose="020B0A04020102020204" pitchFamily="34" charset="0"/>
                <a:cs typeface="B Titr" panose="00000700000000000000" pitchFamily="2" charset="-78"/>
              </a:rPr>
              <a:t>دقیقه تقویت انرژی</a:t>
            </a: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2226" y="1277222"/>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10" name="Picture 9"/>
          <p:cNvPicPr>
            <a:picLocks noChangeAspect="1"/>
          </p:cNvPicPr>
          <p:nvPr/>
        </p:nvPicPr>
        <p:blipFill>
          <a:blip r:embed="rId4"/>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95277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200" b="1" dirty="0" smtClean="0">
                <a:solidFill>
                  <a:schemeClr val="bg1"/>
                </a:solidFill>
                <a:cs typeface="B Titr" panose="00000700000000000000" pitchFamily="2" charset="-78"/>
              </a:rPr>
              <a:t>00:00 </a:t>
            </a:r>
            <a:r>
              <a:rPr lang="fa-IR" sz="2200" b="1" dirty="0">
                <a:solidFill>
                  <a:schemeClr val="bg1"/>
                </a:solidFill>
                <a:cs typeface="B Titr" panose="00000700000000000000" pitchFamily="2" charset="-78"/>
              </a:rPr>
              <a:t>با راه رفتن آهسته خودتان را گرم کنید</a:t>
            </a:r>
            <a:br>
              <a:rPr lang="fa-IR" sz="2200" b="1" dirty="0">
                <a:solidFill>
                  <a:schemeClr val="bg1"/>
                </a:solidFill>
                <a:cs typeface="B Titr" panose="00000700000000000000" pitchFamily="2" charset="-78"/>
              </a:rPr>
            </a:br>
            <a:r>
              <a:rPr lang="fa-IR" sz="2200" b="1" dirty="0">
                <a:solidFill>
                  <a:schemeClr val="bg1"/>
                </a:solidFill>
                <a:cs typeface="B Titr" panose="00000700000000000000" pitchFamily="2" charset="-78"/>
              </a:rPr>
              <a:t>2:00 سرعت را بالا ببرید </a:t>
            </a:r>
            <a:r>
              <a:rPr lang="fa-IR" sz="2200" b="1" dirty="0" smtClean="0">
                <a:solidFill>
                  <a:schemeClr val="bg1"/>
                </a:solidFill>
                <a:cs typeface="B Titr" panose="00000700000000000000" pitchFamily="2" charset="-78"/>
              </a:rPr>
              <a:t>.</a:t>
            </a:r>
            <a:br>
              <a:rPr lang="fa-IR" sz="2200" b="1" dirty="0" smtClean="0">
                <a:solidFill>
                  <a:schemeClr val="bg1"/>
                </a:solidFill>
                <a:cs typeface="B Titr" panose="00000700000000000000" pitchFamily="2" charset="-78"/>
              </a:rPr>
            </a:br>
            <a:r>
              <a:rPr lang="fa-IR" sz="2200" b="1" dirty="0" smtClean="0">
                <a:solidFill>
                  <a:schemeClr val="bg1"/>
                </a:solidFill>
                <a:cs typeface="B Titr" panose="00000700000000000000" pitchFamily="2" charset="-78"/>
              </a:rPr>
              <a:t> </a:t>
            </a:r>
            <a:r>
              <a:rPr lang="fa-IR" sz="2200" b="1" dirty="0">
                <a:solidFill>
                  <a:schemeClr val="bg1"/>
                </a:solidFill>
                <a:cs typeface="B Titr" panose="00000700000000000000" pitchFamily="2" charset="-78"/>
              </a:rPr>
              <a:t>حرکات خم شدن یا استقامتی را انجام دهید تا </a:t>
            </a:r>
            <a:r>
              <a:rPr lang="fa-IR" sz="2200" b="1" dirty="0" smtClean="0">
                <a:solidFill>
                  <a:schemeClr val="bg1"/>
                </a:solidFill>
                <a:cs typeface="B Titr" panose="00000700000000000000" pitchFamily="2" charset="-78"/>
              </a:rPr>
              <a:t>حدی که </a:t>
            </a:r>
            <a:r>
              <a:rPr lang="fa-IR" sz="2200" b="1" dirty="0">
                <a:solidFill>
                  <a:schemeClr val="bg1"/>
                </a:solidFill>
                <a:cs typeface="B Titr" panose="00000700000000000000" pitchFamily="2" charset="-78"/>
              </a:rPr>
              <a:t>به سختی بیافتید .</a:t>
            </a:r>
            <a:br>
              <a:rPr lang="fa-IR" sz="2200" b="1" dirty="0">
                <a:solidFill>
                  <a:schemeClr val="bg1"/>
                </a:solidFill>
                <a:cs typeface="B Titr" panose="00000700000000000000" pitchFamily="2" charset="-78"/>
              </a:rPr>
            </a:br>
            <a:r>
              <a:rPr lang="fa-IR" sz="2200" b="1" dirty="0">
                <a:solidFill>
                  <a:schemeClr val="bg1"/>
                </a:solidFill>
                <a:cs typeface="B Titr" panose="00000700000000000000" pitchFamily="2" charset="-78"/>
              </a:rPr>
              <a:t>2:30 راحت نفس بکشید . سرعت را کم کنید . </a:t>
            </a:r>
            <a:r>
              <a:rPr lang="fa-IR" sz="2200" b="1" dirty="0" smtClean="0">
                <a:solidFill>
                  <a:schemeClr val="bg1"/>
                </a:solidFill>
                <a:cs typeface="B Titr" panose="00000700000000000000" pitchFamily="2" charset="-78"/>
              </a:rPr>
              <a:t/>
            </a:r>
            <a:br>
              <a:rPr lang="fa-IR" sz="2200" b="1" dirty="0" smtClean="0">
                <a:solidFill>
                  <a:schemeClr val="bg1"/>
                </a:solidFill>
                <a:cs typeface="B Titr" panose="00000700000000000000" pitchFamily="2" charset="-78"/>
              </a:rPr>
            </a:br>
            <a:r>
              <a:rPr lang="fa-IR" sz="2200" b="1" dirty="0" smtClean="0">
                <a:solidFill>
                  <a:schemeClr val="bg1"/>
                </a:solidFill>
                <a:cs typeface="B Titr" panose="00000700000000000000" pitchFamily="2" charset="-78"/>
              </a:rPr>
              <a:t>حرکات </a:t>
            </a:r>
            <a:r>
              <a:rPr lang="fa-IR" sz="2200" b="1" dirty="0">
                <a:solidFill>
                  <a:schemeClr val="bg1"/>
                </a:solidFill>
                <a:cs typeface="B Titr" panose="00000700000000000000" pitchFamily="2" charset="-78"/>
              </a:rPr>
              <a:t>خم شدن یا استقامتی </a:t>
            </a:r>
            <a:r>
              <a:rPr lang="fa-IR" sz="2200" b="1" dirty="0" smtClean="0">
                <a:solidFill>
                  <a:schemeClr val="bg1"/>
                </a:solidFill>
                <a:cs typeface="B Titr" panose="00000700000000000000" pitchFamily="2" charset="-78"/>
              </a:rPr>
              <a:t>را انجام </a:t>
            </a:r>
            <a:r>
              <a:rPr lang="fa-IR" sz="2200" b="1" dirty="0">
                <a:solidFill>
                  <a:schemeClr val="bg1"/>
                </a:solidFill>
                <a:cs typeface="B Titr" panose="00000700000000000000" pitchFamily="2" charset="-78"/>
              </a:rPr>
              <a:t>دهید تا حدی که راحت قدم بردارید .</a:t>
            </a:r>
            <a:br>
              <a:rPr lang="fa-IR" sz="2200" b="1" dirty="0">
                <a:solidFill>
                  <a:schemeClr val="bg1"/>
                </a:solidFill>
                <a:cs typeface="B Titr" panose="00000700000000000000" pitchFamily="2" charset="-78"/>
              </a:rPr>
            </a:br>
            <a:r>
              <a:rPr lang="fa-IR" sz="2200" b="1" dirty="0">
                <a:solidFill>
                  <a:schemeClr val="bg1"/>
                </a:solidFill>
                <a:cs typeface="B Titr" panose="00000700000000000000" pitchFamily="2" charset="-78"/>
              </a:rPr>
              <a:t>3:00 سرعت را بالا ببرید</a:t>
            </a:r>
            <a:br>
              <a:rPr lang="fa-IR" sz="2200" b="1" dirty="0">
                <a:solidFill>
                  <a:schemeClr val="bg1"/>
                </a:solidFill>
                <a:cs typeface="B Titr" panose="00000700000000000000" pitchFamily="2" charset="-78"/>
              </a:rPr>
            </a:br>
            <a:r>
              <a:rPr lang="fa-IR" sz="2200" b="1" dirty="0">
                <a:solidFill>
                  <a:schemeClr val="bg1"/>
                </a:solidFill>
                <a:cs typeface="B Titr" panose="00000700000000000000" pitchFamily="2" charset="-78"/>
              </a:rPr>
              <a:t>3:20 آهسته و راحت تمرین کنید</a:t>
            </a:r>
            <a:br>
              <a:rPr lang="fa-IR" sz="2200" b="1" dirty="0">
                <a:solidFill>
                  <a:schemeClr val="bg1"/>
                </a:solidFill>
                <a:cs typeface="B Titr" panose="00000700000000000000" pitchFamily="2" charset="-78"/>
              </a:rPr>
            </a:br>
            <a:r>
              <a:rPr lang="fa-IR" sz="2200" b="1" dirty="0">
                <a:solidFill>
                  <a:schemeClr val="bg1"/>
                </a:solidFill>
                <a:cs typeface="B Titr" panose="00000700000000000000" pitchFamily="2" charset="-78"/>
              </a:rPr>
              <a:t>4:00 به طور یکی در میان 20 ثانیه با سرعت بالا تمرین کنید و 40 ثانیه</a:t>
            </a:r>
            <a:br>
              <a:rPr lang="fa-IR" sz="2200" b="1" dirty="0">
                <a:solidFill>
                  <a:schemeClr val="bg1"/>
                </a:solidFill>
                <a:cs typeface="B Titr" panose="00000700000000000000" pitchFamily="2" charset="-78"/>
              </a:rPr>
            </a:br>
            <a:r>
              <a:rPr lang="fa-IR" sz="2200" b="1" dirty="0">
                <a:solidFill>
                  <a:schemeClr val="bg1"/>
                </a:solidFill>
                <a:cs typeface="B Titr" panose="00000700000000000000" pitchFamily="2" charset="-78"/>
              </a:rPr>
              <a:t>آهسته تا 7 بار این کار را ادامه دهید .</a:t>
            </a:r>
            <a:br>
              <a:rPr lang="fa-IR" sz="2200" b="1" dirty="0">
                <a:solidFill>
                  <a:schemeClr val="bg1"/>
                </a:solidFill>
                <a:cs typeface="B Titr" panose="00000700000000000000" pitchFamily="2" charset="-78"/>
              </a:rPr>
            </a:br>
            <a:r>
              <a:rPr lang="fa-IR" sz="2200" b="1" dirty="0">
                <a:solidFill>
                  <a:schemeClr val="bg1"/>
                </a:solidFill>
                <a:cs typeface="B Titr" panose="00000700000000000000" pitchFamily="2" charset="-78"/>
              </a:rPr>
              <a:t>11:00 آرام قدم بزنید</a:t>
            </a:r>
            <a:br>
              <a:rPr lang="fa-IR" sz="2200" b="1" dirty="0">
                <a:solidFill>
                  <a:schemeClr val="bg1"/>
                </a:solidFill>
                <a:cs typeface="B Titr" panose="00000700000000000000" pitchFamily="2" charset="-78"/>
              </a:rPr>
            </a:br>
            <a:r>
              <a:rPr lang="fa-IR" sz="2200" b="1" dirty="0">
                <a:solidFill>
                  <a:schemeClr val="bg1"/>
                </a:solidFill>
                <a:cs typeface="B Titr" panose="00000700000000000000" pitchFamily="2" charset="-78"/>
              </a:rPr>
              <a:t>12:00 پایان</a:t>
            </a:r>
            <a:br>
              <a:rPr lang="fa-IR" sz="2200" b="1" dirty="0">
                <a:solidFill>
                  <a:schemeClr val="bg1"/>
                </a:solidFill>
                <a:cs typeface="B Titr" panose="00000700000000000000" pitchFamily="2" charset="-78"/>
              </a:rPr>
            </a:br>
            <a:r>
              <a:rPr lang="fa-IR" sz="2200" b="1" dirty="0">
                <a:solidFill>
                  <a:schemeClr val="bg1"/>
                </a:solidFill>
                <a:cs typeface="B Titr" panose="00000700000000000000" pitchFamily="2" charset="-78"/>
              </a:rPr>
              <a:t> </a:t>
            </a: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42</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fa-IR" sz="3600" dirty="0">
                <a:solidFill>
                  <a:schemeClr val="accent3">
                    <a:lumMod val="40000"/>
                    <a:lumOff val="60000"/>
                  </a:schemeClr>
                </a:solidFill>
                <a:latin typeface="Arial Black" panose="020B0A04020102020204" pitchFamily="34" charset="0"/>
                <a:cs typeface="B Titr" panose="00000700000000000000" pitchFamily="2" charset="-78"/>
              </a:rPr>
              <a:t>تمرین </a:t>
            </a:r>
            <a:r>
              <a:rPr lang="fa-IR" sz="3600" dirty="0" smtClean="0">
                <a:solidFill>
                  <a:schemeClr val="accent3">
                    <a:lumMod val="40000"/>
                    <a:lumOff val="60000"/>
                  </a:schemeClr>
                </a:solidFill>
                <a:latin typeface="Arial Black" panose="020B0A04020102020204" pitchFamily="34" charset="0"/>
                <a:cs typeface="B Titr" panose="00000700000000000000" pitchFamily="2" charset="-78"/>
              </a:rPr>
              <a:t>2)  12 </a:t>
            </a:r>
            <a:r>
              <a:rPr lang="fa-IR" sz="3600" dirty="0">
                <a:solidFill>
                  <a:schemeClr val="accent3">
                    <a:lumMod val="40000"/>
                    <a:lumOff val="60000"/>
                  </a:schemeClr>
                </a:solidFill>
                <a:latin typeface="Arial Black" panose="020B0A04020102020204" pitchFamily="34" charset="0"/>
                <a:cs typeface="B Titr" panose="00000700000000000000" pitchFamily="2" charset="-78"/>
              </a:rPr>
              <a:t>دقیقه کالری بسوزانید</a:t>
            </a: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2226" y="1277222"/>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10" name="Picture 9"/>
          <p:cNvPicPr>
            <a:picLocks noChangeAspect="1"/>
          </p:cNvPicPr>
          <p:nvPr/>
        </p:nvPicPr>
        <p:blipFill>
          <a:blip r:embed="rId4"/>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33838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200" b="1" dirty="0">
                <a:solidFill>
                  <a:schemeClr val="bg1"/>
                </a:solidFill>
                <a:cs typeface="B Titr" panose="00000700000000000000" pitchFamily="2" charset="-78"/>
              </a:rPr>
              <a:t> 00:00 با راه رفتن اطراف مکان خود و درجا زدن خود را گرم کنید</a:t>
            </a:r>
            <a:br>
              <a:rPr lang="fa-IR" sz="2200" b="1" dirty="0">
                <a:solidFill>
                  <a:schemeClr val="bg1"/>
                </a:solidFill>
                <a:cs typeface="B Titr" panose="00000700000000000000" pitchFamily="2" charset="-78"/>
              </a:rPr>
            </a:br>
            <a:r>
              <a:rPr lang="fa-IR" sz="2200" b="1" dirty="0">
                <a:solidFill>
                  <a:schemeClr val="bg1"/>
                </a:solidFill>
                <a:cs typeface="B Titr" panose="00000700000000000000" pitchFamily="2" charset="-78"/>
              </a:rPr>
              <a:t>2:00 پرش پروانه</a:t>
            </a:r>
            <a:br>
              <a:rPr lang="fa-IR" sz="2200" b="1" dirty="0">
                <a:solidFill>
                  <a:schemeClr val="bg1"/>
                </a:solidFill>
                <a:cs typeface="B Titr" panose="00000700000000000000" pitchFamily="2" charset="-78"/>
              </a:rPr>
            </a:br>
            <a:r>
              <a:rPr lang="fa-IR" sz="2200" b="1" dirty="0">
                <a:solidFill>
                  <a:schemeClr val="bg1"/>
                </a:solidFill>
                <a:cs typeface="B Titr" panose="00000700000000000000" pitchFamily="2" charset="-78"/>
              </a:rPr>
              <a:t>2:12 درجا زدن</a:t>
            </a:r>
            <a:br>
              <a:rPr lang="fa-IR" sz="2200" b="1" dirty="0">
                <a:solidFill>
                  <a:schemeClr val="bg1"/>
                </a:solidFill>
                <a:cs typeface="B Titr" panose="00000700000000000000" pitchFamily="2" charset="-78"/>
              </a:rPr>
            </a:br>
            <a:r>
              <a:rPr lang="fa-IR" sz="2200" b="1" dirty="0">
                <a:solidFill>
                  <a:schemeClr val="bg1"/>
                </a:solidFill>
                <a:cs typeface="B Titr" panose="00000700000000000000" pitchFamily="2" charset="-78"/>
              </a:rPr>
              <a:t>2:30 اسکیت تند</a:t>
            </a:r>
            <a:br>
              <a:rPr lang="fa-IR" sz="2200" b="1" dirty="0">
                <a:solidFill>
                  <a:schemeClr val="bg1"/>
                </a:solidFill>
                <a:cs typeface="B Titr" panose="00000700000000000000" pitchFamily="2" charset="-78"/>
              </a:rPr>
            </a:br>
            <a:r>
              <a:rPr lang="fa-IR" sz="2200" b="1" dirty="0">
                <a:solidFill>
                  <a:schemeClr val="bg1"/>
                </a:solidFill>
                <a:cs typeface="B Titr" panose="00000700000000000000" pitchFamily="2" charset="-78"/>
              </a:rPr>
              <a:t>2:42 درجا</a:t>
            </a:r>
            <a:br>
              <a:rPr lang="fa-IR" sz="2200" b="1" dirty="0">
                <a:solidFill>
                  <a:schemeClr val="bg1"/>
                </a:solidFill>
                <a:cs typeface="B Titr" panose="00000700000000000000" pitchFamily="2" charset="-78"/>
              </a:rPr>
            </a:br>
            <a:r>
              <a:rPr lang="fa-IR" sz="2200" b="1" dirty="0">
                <a:solidFill>
                  <a:schemeClr val="bg1"/>
                </a:solidFill>
                <a:cs typeface="B Titr" panose="00000700000000000000" pitchFamily="2" charset="-78"/>
              </a:rPr>
              <a:t>3:00 زانو بلند</a:t>
            </a:r>
            <a:br>
              <a:rPr lang="fa-IR" sz="2200" b="1" dirty="0">
                <a:solidFill>
                  <a:schemeClr val="bg1"/>
                </a:solidFill>
                <a:cs typeface="B Titr" panose="00000700000000000000" pitchFamily="2" charset="-78"/>
              </a:rPr>
            </a:br>
            <a:r>
              <a:rPr lang="fa-IR" sz="2200" b="1" dirty="0">
                <a:solidFill>
                  <a:schemeClr val="bg1"/>
                </a:solidFill>
                <a:cs typeface="B Titr" panose="00000700000000000000" pitchFamily="2" charset="-78"/>
              </a:rPr>
              <a:t>3:12 درجا</a:t>
            </a:r>
            <a:br>
              <a:rPr lang="fa-IR" sz="2200" b="1" dirty="0">
                <a:solidFill>
                  <a:schemeClr val="bg1"/>
                </a:solidFill>
                <a:cs typeface="B Titr" panose="00000700000000000000" pitchFamily="2" charset="-78"/>
              </a:rPr>
            </a:br>
            <a:r>
              <a:rPr lang="fa-IR" sz="2200" b="1" dirty="0">
                <a:solidFill>
                  <a:schemeClr val="bg1"/>
                </a:solidFill>
                <a:cs typeface="B Titr" panose="00000700000000000000" pitchFamily="2" charset="-78"/>
              </a:rPr>
              <a:t>3:30 چرخش</a:t>
            </a:r>
            <a:br>
              <a:rPr lang="fa-IR" sz="2200" b="1" dirty="0">
                <a:solidFill>
                  <a:schemeClr val="bg1"/>
                </a:solidFill>
                <a:cs typeface="B Titr" panose="00000700000000000000" pitchFamily="2" charset="-78"/>
              </a:rPr>
            </a:br>
            <a:r>
              <a:rPr lang="fa-IR" sz="2200" b="1" dirty="0">
                <a:solidFill>
                  <a:schemeClr val="bg1"/>
                </a:solidFill>
                <a:cs typeface="B Titr" panose="00000700000000000000" pitchFamily="2" charset="-78"/>
              </a:rPr>
              <a:t>3:42 درجا</a:t>
            </a:r>
            <a:br>
              <a:rPr lang="fa-IR" sz="2200" b="1" dirty="0">
                <a:solidFill>
                  <a:schemeClr val="bg1"/>
                </a:solidFill>
                <a:cs typeface="B Titr" panose="00000700000000000000" pitchFamily="2" charset="-78"/>
              </a:rPr>
            </a:br>
            <a:r>
              <a:rPr lang="fa-IR" sz="2200" b="1" dirty="0">
                <a:solidFill>
                  <a:schemeClr val="bg1"/>
                </a:solidFill>
                <a:cs typeface="B Titr" panose="00000700000000000000" pitchFamily="2" charset="-78"/>
              </a:rPr>
              <a:t>4:00 حرکات بالا را به همین صورت ( یکی درمیان ) تکرار کنید تا 7 بار</a:t>
            </a:r>
            <a:br>
              <a:rPr lang="fa-IR" sz="2200" b="1" dirty="0">
                <a:solidFill>
                  <a:schemeClr val="bg1"/>
                </a:solidFill>
                <a:cs typeface="B Titr" panose="00000700000000000000" pitchFamily="2" charset="-78"/>
              </a:rPr>
            </a:br>
            <a:r>
              <a:rPr lang="fa-IR" sz="2200" b="1" dirty="0">
                <a:solidFill>
                  <a:schemeClr val="bg1"/>
                </a:solidFill>
                <a:cs typeface="B Titr" panose="00000700000000000000" pitchFamily="2" charset="-78"/>
              </a:rPr>
              <a:t>18:00 آرام راه </a:t>
            </a:r>
            <a:r>
              <a:rPr lang="fa-IR" sz="2200" b="1" dirty="0" smtClean="0">
                <a:solidFill>
                  <a:schemeClr val="bg1"/>
                </a:solidFill>
                <a:cs typeface="B Titr" panose="00000700000000000000" pitchFamily="2" charset="-78"/>
              </a:rPr>
              <a:t>بروید                               20:00 پایان</a:t>
            </a:r>
            <a:endParaRPr lang="fa-IR" sz="22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43</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fa-IR" sz="3600" dirty="0">
                <a:solidFill>
                  <a:schemeClr val="accent3">
                    <a:lumMod val="40000"/>
                    <a:lumOff val="60000"/>
                  </a:schemeClr>
                </a:solidFill>
                <a:latin typeface="Arial Black" panose="020B0A04020102020204" pitchFamily="34" charset="0"/>
                <a:cs typeface="B Titr" panose="00000700000000000000" pitchFamily="2" charset="-78"/>
              </a:rPr>
              <a:t>تمرین </a:t>
            </a:r>
            <a:r>
              <a:rPr lang="fa-IR" sz="3600" dirty="0" smtClean="0">
                <a:solidFill>
                  <a:schemeClr val="accent3">
                    <a:lumMod val="40000"/>
                    <a:lumOff val="60000"/>
                  </a:schemeClr>
                </a:solidFill>
                <a:latin typeface="Arial Black" panose="020B0A04020102020204" pitchFamily="34" charset="0"/>
                <a:cs typeface="B Titr" panose="00000700000000000000" pitchFamily="2" charset="-78"/>
              </a:rPr>
              <a:t>3) </a:t>
            </a:r>
            <a:r>
              <a:rPr lang="fa-IR" sz="3600" dirty="0">
                <a:solidFill>
                  <a:schemeClr val="accent3">
                    <a:lumMod val="40000"/>
                    <a:lumOff val="60000"/>
                  </a:schemeClr>
                </a:solidFill>
                <a:latin typeface="Arial Black" panose="020B0A04020102020204" pitchFamily="34" charset="0"/>
                <a:cs typeface="B Titr" panose="00000700000000000000" pitchFamily="2" charset="-78"/>
              </a:rPr>
              <a:t>20 دقیقه سوزاندن چربی</a:t>
            </a: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2226" y="1277222"/>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10" name="Picture 9"/>
          <p:cNvPicPr>
            <a:picLocks noChangeAspect="1"/>
          </p:cNvPicPr>
          <p:nvPr/>
        </p:nvPicPr>
        <p:blipFill>
          <a:blip r:embed="rId4"/>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02200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فعاليت </a:t>
            </a:r>
            <a:r>
              <a:rPr lang="fa-IR" sz="2400" b="1" dirty="0">
                <a:solidFill>
                  <a:schemeClr val="bg1"/>
                </a:solidFill>
                <a:cs typeface="B Titr" panose="00000700000000000000" pitchFamily="2" charset="-78"/>
              </a:rPr>
              <a:t>هايی را انجام دهيد كه گروه عضلانی بزرگ را مورد هدف قرار دهد.</a:t>
            </a:r>
            <a:br>
              <a:rPr lang="fa-IR" sz="2400" b="1" dirty="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علاوه </a:t>
            </a:r>
            <a:r>
              <a:rPr lang="fa-IR" sz="2400" b="1" dirty="0">
                <a:solidFill>
                  <a:schemeClr val="bg1"/>
                </a:solidFill>
                <a:cs typeface="B Titr" panose="00000700000000000000" pitchFamily="2" charset="-78"/>
              </a:rPr>
              <a:t>بر وزنه و دمبل، می توانيد از لوله های پلاستيكی يا نوارهای قابل ارتجاع برای ايجاد مقاومت استفاده كنيد.</a:t>
            </a:r>
            <a:br>
              <a:rPr lang="fa-IR" sz="2400" b="1" dirty="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فعاليت </a:t>
            </a:r>
            <a:r>
              <a:rPr lang="fa-IR" sz="2400" b="1" dirty="0">
                <a:solidFill>
                  <a:schemeClr val="bg1"/>
                </a:solidFill>
                <a:cs typeface="B Titr" panose="00000700000000000000" pitchFamily="2" charset="-78"/>
              </a:rPr>
              <a:t>های مقاومتی را دو بار در هفته انجام دهيد و تدريجاَ به سه بار در هفته افزايش دهيد.</a:t>
            </a:r>
            <a:br>
              <a:rPr lang="fa-IR" sz="2400" b="1" dirty="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حتماَ </a:t>
            </a:r>
            <a:r>
              <a:rPr lang="fa-IR" sz="2400" b="1" dirty="0">
                <a:solidFill>
                  <a:schemeClr val="bg1"/>
                </a:solidFill>
                <a:cs typeface="B Titr" panose="00000700000000000000" pitchFamily="2" charset="-78"/>
              </a:rPr>
              <a:t>روزهاي غيرمتوالی تمرين كنيد.</a:t>
            </a:r>
            <a:br>
              <a:rPr lang="fa-IR" sz="2400" b="1" dirty="0">
                <a:solidFill>
                  <a:schemeClr val="bg1"/>
                </a:solidFill>
                <a:cs typeface="B Titr" panose="00000700000000000000" pitchFamily="2" charset="-78"/>
              </a:rPr>
            </a:br>
            <a:r>
              <a:rPr lang="fa-IR" sz="2400" b="1" dirty="0">
                <a:solidFill>
                  <a:schemeClr val="bg1"/>
                </a:solidFill>
                <a:cs typeface="B Titr" panose="00000700000000000000" pitchFamily="2" charset="-78"/>
              </a:rPr>
              <a:t>* </a:t>
            </a:r>
            <a:r>
              <a:rPr lang="fa-IR" sz="2400" b="1" dirty="0" smtClean="0">
                <a:solidFill>
                  <a:schemeClr val="bg1"/>
                </a:solidFill>
                <a:cs typeface="B Titr" panose="00000700000000000000" pitchFamily="2" charset="-78"/>
              </a:rPr>
              <a:t>نکته: توصیه </a:t>
            </a:r>
            <a:r>
              <a:rPr lang="fa-IR" sz="2400" b="1" dirty="0">
                <a:solidFill>
                  <a:schemeClr val="bg1"/>
                </a:solidFill>
                <a:cs typeface="B Titr" panose="00000700000000000000" pitchFamily="2" charset="-78"/>
              </a:rPr>
              <a:t>تمرینی برای بیماران چاق باید شامل وزنه هایی با 30 تا 40 درصد اوج قدرت، 15 تا 20 تکرار در هر ثانیه، 8 تا 12 ایستگاه و نزدیک به 20 تا  30 دقیقه در هر جلسه باشد.</a:t>
            </a:r>
            <a:br>
              <a:rPr lang="fa-IR" sz="2400" b="1" dirty="0">
                <a:solidFill>
                  <a:schemeClr val="bg1"/>
                </a:solidFill>
                <a:cs typeface="B Titr" panose="00000700000000000000" pitchFamily="2" charset="-78"/>
              </a:rPr>
            </a:br>
            <a:endParaRPr lang="fa-IR"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44</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تمرينات مقاومتی </a:t>
            </a: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14" name="Picture 13"/>
          <p:cNvPicPr>
            <a:picLocks noChangeAspect="1"/>
          </p:cNvPicPr>
          <p:nvPr/>
        </p:nvPicPr>
        <p:blipFill>
          <a:blip r:embed="rId4"/>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28178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latin typeface="Arial Black" panose="020B0A04020102020204" pitchFamily="34" charset="0"/>
                <a:cs typeface="B Titr" panose="00000700000000000000" pitchFamily="2" charset="-78"/>
              </a:rPr>
              <a:t>* تمرینات </a:t>
            </a:r>
            <a:r>
              <a:rPr lang="en-GB" sz="2400" b="1" dirty="0" smtClean="0">
                <a:solidFill>
                  <a:schemeClr val="bg1"/>
                </a:solidFill>
                <a:latin typeface="Arial Black" panose="020B0A04020102020204" pitchFamily="34" charset="0"/>
                <a:cs typeface="B Titr" panose="00000700000000000000" pitchFamily="2" charset="-78"/>
              </a:rPr>
              <a:t>Concurrent</a:t>
            </a:r>
            <a:r>
              <a:rPr lang="fa-IR" sz="2400" b="1" dirty="0" smtClean="0">
                <a:solidFill>
                  <a:schemeClr val="bg1"/>
                </a:solidFill>
                <a:latin typeface="Arial Black" panose="020B0A04020102020204" pitchFamily="34" charset="0"/>
                <a:cs typeface="B Titr" panose="00000700000000000000" pitchFamily="2" charset="-78"/>
              </a:rPr>
              <a:t> یا همزمان:</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 * تلفیقی </a:t>
            </a:r>
            <a:r>
              <a:rPr lang="fa-IR" sz="2400" b="1" dirty="0">
                <a:solidFill>
                  <a:schemeClr val="bg1"/>
                </a:solidFill>
                <a:latin typeface="Arial Black" panose="020B0A04020102020204" pitchFamily="34" charset="0"/>
                <a:cs typeface="B Titr" panose="00000700000000000000" pitchFamily="2" charset="-78"/>
              </a:rPr>
              <a:t>از تمرینات هوازی و تمرینات </a:t>
            </a:r>
            <a:r>
              <a:rPr lang="fa-IR" sz="2400" b="1" dirty="0" smtClean="0">
                <a:solidFill>
                  <a:schemeClr val="bg1"/>
                </a:solidFill>
                <a:latin typeface="Arial Black" panose="020B0A04020102020204" pitchFamily="34" charset="0"/>
                <a:cs typeface="B Titr" panose="00000700000000000000" pitchFamily="2" charset="-78"/>
              </a:rPr>
              <a:t>مقاومتی است که در آن به تقدم و تأخر دو مؤلفه تمرین توجه می شود.</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 تمرینات </a:t>
            </a:r>
            <a:r>
              <a:rPr lang="fa-IR" sz="2400" b="1" dirty="0">
                <a:solidFill>
                  <a:schemeClr val="bg1"/>
                </a:solidFill>
                <a:latin typeface="Arial Black" panose="020B0A04020102020204" pitchFamily="34" charset="0"/>
                <a:cs typeface="B Titr" panose="00000700000000000000" pitchFamily="2" charset="-78"/>
              </a:rPr>
              <a:t>کانکارنت به شکل های مختلفی انجام </a:t>
            </a:r>
            <a:r>
              <a:rPr lang="fa-IR" sz="2400" b="1" dirty="0" smtClean="0">
                <a:solidFill>
                  <a:schemeClr val="bg1"/>
                </a:solidFill>
                <a:latin typeface="Arial Black" panose="020B0A04020102020204" pitchFamily="34" charset="0"/>
                <a:cs typeface="B Titr" panose="00000700000000000000" pitchFamily="2" charset="-78"/>
              </a:rPr>
              <a:t>می‌شود.</a:t>
            </a:r>
            <a:br>
              <a:rPr lang="fa-IR" sz="2400" b="1" dirty="0" smtClean="0">
                <a:solidFill>
                  <a:schemeClr val="bg1"/>
                </a:solidFill>
                <a:latin typeface="Arial Black" panose="020B0A04020102020204" pitchFamily="34" charset="0"/>
                <a:cs typeface="B Titr" panose="00000700000000000000" pitchFamily="2" charset="-78"/>
              </a:rPr>
            </a:br>
            <a:endParaRPr lang="fa-IR" sz="2400" b="1" dirty="0">
              <a:solidFill>
                <a:schemeClr val="bg1"/>
              </a:solidFill>
              <a:latin typeface="Arial Black" panose="020B0A04020102020204" pitchFamily="34" charset="0"/>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45</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تمرينات </a:t>
            </a:r>
            <a:r>
              <a:rPr lang="fa-IR" sz="3600" dirty="0" smtClean="0">
                <a:solidFill>
                  <a:schemeClr val="accent3">
                    <a:lumMod val="40000"/>
                    <a:lumOff val="60000"/>
                  </a:schemeClr>
                </a:solidFill>
                <a:cs typeface="B Titr" panose="00000700000000000000" pitchFamily="2" charset="-78"/>
              </a:rPr>
              <a:t>همزمان</a:t>
            </a:r>
            <a:endParaRPr lang="fa-IR" sz="3600" dirty="0">
              <a:solidFill>
                <a:schemeClr val="accent3">
                  <a:lumMod val="40000"/>
                  <a:lumOff val="60000"/>
                </a:schemeClr>
              </a:solidFill>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3" name="Picture 2"/>
          <p:cNvPicPr>
            <a:picLocks noChangeAspect="1"/>
          </p:cNvPicPr>
          <p:nvPr/>
        </p:nvPicPr>
        <p:blipFill>
          <a:blip r:embed="rId4"/>
          <a:stretch>
            <a:fillRect/>
          </a:stretch>
        </p:blipFill>
        <p:spPr>
          <a:xfrm>
            <a:off x="3300773" y="3590051"/>
            <a:ext cx="5936417" cy="3228882"/>
          </a:xfrm>
          <a:prstGeom prst="rect">
            <a:avLst/>
          </a:prstGeom>
        </p:spPr>
      </p:pic>
      <p:pic>
        <p:nvPicPr>
          <p:cNvPr id="4" name="Picture 3"/>
          <p:cNvPicPr>
            <a:picLocks noChangeAspect="1"/>
          </p:cNvPicPr>
          <p:nvPr/>
        </p:nvPicPr>
        <p:blipFill>
          <a:blip r:embed="rId5"/>
          <a:stretch>
            <a:fillRect/>
          </a:stretch>
        </p:blipFill>
        <p:spPr>
          <a:xfrm>
            <a:off x="73100" y="2386740"/>
            <a:ext cx="3057392" cy="4432193"/>
          </a:xfrm>
          <a:prstGeom prst="rect">
            <a:avLst/>
          </a:prstGeom>
        </p:spPr>
      </p:pic>
      <p:pic>
        <p:nvPicPr>
          <p:cNvPr id="14" name="Picture 13"/>
          <p:cNvPicPr>
            <a:picLocks noChangeAspect="1"/>
          </p:cNvPicPr>
          <p:nvPr/>
        </p:nvPicPr>
        <p:blipFill>
          <a:blip r:embed="rId6"/>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21462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rgbClr val="FF0000"/>
                </a:solidFill>
                <a:cs typeface="B Titr" panose="00000700000000000000" pitchFamily="2" charset="-78"/>
              </a:rPr>
              <a:t/>
            </a:r>
            <a:br>
              <a:rPr lang="fa-IR" sz="2400" b="1" dirty="0" smtClean="0">
                <a:solidFill>
                  <a:srgbClr val="FF0000"/>
                </a:solidFill>
                <a:cs typeface="B Titr" panose="00000700000000000000" pitchFamily="2" charset="-78"/>
              </a:rPr>
            </a:br>
            <a:r>
              <a:rPr lang="fa-IR" sz="2400" b="1" dirty="0">
                <a:solidFill>
                  <a:srgbClr val="FF0000"/>
                </a:solidFill>
                <a:cs typeface="B Titr" panose="00000700000000000000" pitchFamily="2" charset="-78"/>
              </a:rPr>
              <a:t/>
            </a:r>
            <a:br>
              <a:rPr lang="fa-IR" sz="2400" b="1" dirty="0">
                <a:solidFill>
                  <a:srgbClr val="FF0000"/>
                </a:solidFill>
                <a:cs typeface="B Titr" panose="00000700000000000000" pitchFamily="2" charset="-78"/>
              </a:rPr>
            </a:br>
            <a:endParaRPr lang="fa-IR" sz="2400" b="1" dirty="0">
              <a:solidFill>
                <a:srgbClr val="FF0000"/>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46</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fa-IR" sz="3600" dirty="0">
                <a:solidFill>
                  <a:schemeClr val="accent3">
                    <a:lumMod val="40000"/>
                    <a:lumOff val="60000"/>
                  </a:schemeClr>
                </a:solidFill>
                <a:latin typeface="Arial Black" panose="020B0A04020102020204" pitchFamily="34" charset="0"/>
                <a:cs typeface="B Titr" panose="00000700000000000000" pitchFamily="2" charset="-78"/>
              </a:rPr>
              <a:t>نوع ورزش (مقاومتی یا </a:t>
            </a:r>
            <a:r>
              <a:rPr lang="fa-IR" sz="3600" dirty="0" smtClean="0">
                <a:solidFill>
                  <a:schemeClr val="accent3">
                    <a:lumMod val="40000"/>
                    <a:lumOff val="60000"/>
                  </a:schemeClr>
                </a:solidFill>
                <a:latin typeface="Arial Black" panose="020B0A04020102020204" pitchFamily="34" charset="0"/>
                <a:cs typeface="B Titr" panose="00000700000000000000" pitchFamily="2" charset="-78"/>
              </a:rPr>
              <a:t>هوازی یا ترکیبی)؟</a:t>
            </a:r>
            <a:endParaRPr lang="fa-IR" sz="3600" dirty="0">
              <a:solidFill>
                <a:schemeClr val="accent3">
                  <a:lumMod val="40000"/>
                  <a:lumOff val="60000"/>
                </a:schemeClr>
              </a:solidFill>
              <a:latin typeface="Arial Black" panose="020B0A04020102020204" pitchFamily="34" charset="0"/>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2226" y="1277222"/>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10" name="Picture 9"/>
          <p:cNvPicPr>
            <a:picLocks noChangeAspect="1"/>
          </p:cNvPicPr>
          <p:nvPr/>
        </p:nvPicPr>
        <p:blipFill rotWithShape="1">
          <a:blip r:embed="rId4"/>
          <a:srcRect l="26329" t="11520" r="26364" b="13853"/>
          <a:stretch/>
        </p:blipFill>
        <p:spPr>
          <a:xfrm>
            <a:off x="144577" y="1277222"/>
            <a:ext cx="9046517" cy="5529564"/>
          </a:xfrm>
          <a:prstGeom prst="rect">
            <a:avLst/>
          </a:prstGeom>
        </p:spPr>
      </p:pic>
      <p:pic>
        <p:nvPicPr>
          <p:cNvPr id="14" name="Picture 13"/>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75923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 ایکس بادی:</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a:t>
            </a:r>
            <a:r>
              <a:rPr lang="fa-IR" sz="2400" b="1" dirty="0">
                <a:solidFill>
                  <a:schemeClr val="bg1"/>
                </a:solidFill>
                <a:cs typeface="B Titr" panose="00000700000000000000" pitchFamily="2" charset="-78"/>
              </a:rPr>
              <a:t>سیستم مدرن و فشرده ورزشی است که با پوشیدن جلیقه مخصوص و ارسال پالس های مدیریت شده به تمام عضلات بدن آنها را با سرعت بالا ورزش میدهد و در طول جلسات ۲۰ دقیقه ای و برای ساعت ها بعد از آن کالری قابل توجهی (حدود ۱۵۰۰ کالری) سوخته میشود و البته با این روش در مدت کوتاهی به اندام ایده آل خود میرسید.</a:t>
            </a:r>
            <a:endParaRPr lang="fa-IR" sz="2400" b="1" dirty="0">
              <a:solidFill>
                <a:srgbClr val="FF0000"/>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47</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fa-IR" sz="3600" dirty="0">
                <a:solidFill>
                  <a:schemeClr val="accent3">
                    <a:lumMod val="40000"/>
                    <a:lumOff val="60000"/>
                  </a:schemeClr>
                </a:solidFill>
                <a:latin typeface="Arial Black" panose="020B0A04020102020204" pitchFamily="34" charset="0"/>
                <a:cs typeface="B Titr" panose="00000700000000000000" pitchFamily="2" charset="-78"/>
              </a:rPr>
              <a:t>تمرينات </a:t>
            </a:r>
            <a:r>
              <a:rPr lang="fa-IR" sz="3600" dirty="0" smtClean="0">
                <a:solidFill>
                  <a:schemeClr val="accent3">
                    <a:lumMod val="40000"/>
                    <a:lumOff val="60000"/>
                  </a:schemeClr>
                </a:solidFill>
                <a:latin typeface="Arial Black" panose="020B0A04020102020204" pitchFamily="34" charset="0"/>
                <a:cs typeface="B Titr" panose="00000700000000000000" pitchFamily="2" charset="-78"/>
              </a:rPr>
              <a:t>ایکس بادی</a:t>
            </a:r>
            <a:endParaRPr lang="fa-IR" sz="3600" dirty="0">
              <a:solidFill>
                <a:schemeClr val="accent3">
                  <a:lumMod val="40000"/>
                  <a:lumOff val="60000"/>
                </a:schemeClr>
              </a:solidFill>
              <a:latin typeface="Arial Black" panose="020B0A04020102020204" pitchFamily="34" charset="0"/>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2226" y="1277222"/>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4" name="Picture 3"/>
          <p:cNvPicPr>
            <a:picLocks noChangeAspect="1"/>
          </p:cNvPicPr>
          <p:nvPr/>
        </p:nvPicPr>
        <p:blipFill>
          <a:blip r:embed="rId4"/>
          <a:stretch>
            <a:fillRect/>
          </a:stretch>
        </p:blipFill>
        <p:spPr>
          <a:xfrm>
            <a:off x="2187615" y="3990101"/>
            <a:ext cx="4646392" cy="2813519"/>
          </a:xfrm>
          <a:prstGeom prst="rect">
            <a:avLst/>
          </a:prstGeom>
        </p:spPr>
      </p:pic>
      <p:pic>
        <p:nvPicPr>
          <p:cNvPr id="14" name="Picture 13"/>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81715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3200" b="1" dirty="0" smtClean="0">
                <a:solidFill>
                  <a:srgbClr val="FF0000"/>
                </a:solidFill>
                <a:cs typeface="B Titr" panose="00000700000000000000" pitchFamily="2" charset="-78"/>
              </a:rPr>
              <a:t>ویدئو</a:t>
            </a:r>
            <a:endParaRPr lang="fa-IR" sz="2400" b="1" dirty="0">
              <a:solidFill>
                <a:srgbClr val="FF0000"/>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48</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fa-IR" sz="3600" dirty="0">
                <a:solidFill>
                  <a:schemeClr val="accent3">
                    <a:lumMod val="40000"/>
                    <a:lumOff val="60000"/>
                  </a:schemeClr>
                </a:solidFill>
                <a:latin typeface="Arial Black" panose="020B0A04020102020204" pitchFamily="34" charset="0"/>
                <a:cs typeface="B Titr" panose="00000700000000000000" pitchFamily="2" charset="-78"/>
              </a:rPr>
              <a:t>تمرينات </a:t>
            </a:r>
            <a:r>
              <a:rPr lang="fa-IR" sz="3600" dirty="0" smtClean="0">
                <a:solidFill>
                  <a:schemeClr val="accent3">
                    <a:lumMod val="40000"/>
                    <a:lumOff val="60000"/>
                  </a:schemeClr>
                </a:solidFill>
                <a:latin typeface="Arial Black" panose="020B0A04020102020204" pitchFamily="34" charset="0"/>
                <a:cs typeface="B Titr" panose="00000700000000000000" pitchFamily="2" charset="-78"/>
              </a:rPr>
              <a:t>ایکس بادی </a:t>
            </a:r>
            <a:endParaRPr lang="fa-IR" sz="3600" dirty="0">
              <a:solidFill>
                <a:schemeClr val="accent3">
                  <a:lumMod val="40000"/>
                  <a:lumOff val="60000"/>
                </a:schemeClr>
              </a:solidFill>
              <a:latin typeface="Arial Black" panose="020B0A04020102020204" pitchFamily="34" charset="0"/>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2226" y="1277222"/>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15" name="Picture 14"/>
          <p:cNvPicPr>
            <a:picLocks noChangeAspect="1"/>
          </p:cNvPicPr>
          <p:nvPr/>
        </p:nvPicPr>
        <p:blipFill>
          <a:blip r:embed="rId4"/>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51883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5366" y="1193370"/>
            <a:ext cx="4801824"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 دلایل </a:t>
            </a:r>
            <a:r>
              <a:rPr lang="fa-IR" sz="2400" b="1" dirty="0">
                <a:solidFill>
                  <a:schemeClr val="bg1"/>
                </a:solidFill>
                <a:cs typeface="B Titr" panose="00000700000000000000" pitchFamily="2" charset="-78"/>
              </a:rPr>
              <a:t>فیزیولوژیکی</a:t>
            </a:r>
            <a:br>
              <a:rPr lang="fa-IR" sz="2400" b="1" dirty="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افزایش </a:t>
            </a:r>
            <a:r>
              <a:rPr lang="fa-IR" sz="2400" b="1" dirty="0">
                <a:solidFill>
                  <a:schemeClr val="bg1"/>
                </a:solidFill>
                <a:cs typeface="B Titr" panose="00000700000000000000" pitchFamily="2" charset="-78"/>
              </a:rPr>
              <a:t>جریان خون به پوست برای دفع گرما و متعاقب آن کاهش جریان خون به بافت چربی و بافت عضلانی در محیط </a:t>
            </a:r>
            <a:r>
              <a:rPr lang="fa-IR" sz="2400" b="1" dirty="0" smtClean="0">
                <a:solidFill>
                  <a:schemeClr val="bg1"/>
                </a:solidFill>
                <a:cs typeface="B Titr" panose="00000700000000000000" pitchFamily="2" charset="-78"/>
              </a:rPr>
              <a:t>گرم.</a:t>
            </a:r>
            <a:r>
              <a:rPr lang="fa-IR" sz="2400" b="1" dirty="0">
                <a:solidFill>
                  <a:schemeClr val="bg1"/>
                </a:solidFill>
                <a:cs typeface="B Titr" panose="00000700000000000000" pitchFamily="2" charset="-78"/>
              </a:rPr>
              <a:t/>
            </a:r>
            <a:br>
              <a:rPr lang="fa-IR" sz="2400" b="1" dirty="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کاهش </a:t>
            </a:r>
            <a:r>
              <a:rPr lang="fa-IR" sz="2400" b="1" dirty="0">
                <a:solidFill>
                  <a:schemeClr val="bg1"/>
                </a:solidFill>
                <a:cs typeface="B Titr" panose="00000700000000000000" pitchFamily="2" charset="-78"/>
              </a:rPr>
              <a:t>برونده قلبی به دلیل کاهش حجم پلاسما که منجر به کاهش اکسیژن رسانی می شود.</a:t>
            </a:r>
            <a:br>
              <a:rPr lang="fa-IR" sz="2400" b="1" dirty="0">
                <a:solidFill>
                  <a:schemeClr val="bg1"/>
                </a:solidFill>
                <a:cs typeface="B Titr" panose="00000700000000000000" pitchFamily="2" charset="-78"/>
              </a:rPr>
            </a:br>
            <a:endParaRPr lang="fa-IR"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49</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ورزش در محیط گرم؟</a:t>
            </a:r>
            <a:endParaRPr lang="fa-IR" sz="4400" dirty="0">
              <a:solidFill>
                <a:schemeClr val="accent3">
                  <a:lumMod val="40000"/>
                  <a:lumOff val="60000"/>
                </a:schemeClr>
              </a:solidFill>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72035" y="1318207"/>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1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39" y="1193371"/>
            <a:ext cx="4289427" cy="5551882"/>
          </a:xfrm>
          <a:prstGeom prst="rect">
            <a:avLst/>
          </a:prstGeom>
        </p:spPr>
      </p:pic>
      <p:pic>
        <p:nvPicPr>
          <p:cNvPr id="16" name="Picture 15"/>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11161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a:solidFill>
                  <a:schemeClr val="bg1"/>
                </a:solidFill>
                <a:cs typeface="B Titr" panose="00000700000000000000" pitchFamily="2" charset="-78"/>
              </a:rPr>
              <a:t>ﻣﻮﺿﻮع چاقی بطور عمده ﻣﺸﻜﻞ ﺟﻮاﻣﻊ ﻏﺮﺑﻲ ﺑﻪ ﺷﻤﺎر می رفت، وﻟﻲ در ﭼﻨﺪ ﺳﺎل ﮔﺬﺷﺘﻪ اﻳﻦ ﻣﻌﻀﻞ ﺑﻪ ﺳﺮاﺳﺮ ﻛﺸﻮرﻫﺎي ﺟﻬﺎن ﺳﺮاﻳﺖ ﻛﺮده </a:t>
            </a:r>
            <a:r>
              <a:rPr lang="fa-IR" sz="2400" b="1" dirty="0" smtClean="0">
                <a:solidFill>
                  <a:schemeClr val="bg1"/>
                </a:solidFill>
                <a:cs typeface="B Titr" panose="00000700000000000000" pitchFamily="2" charset="-78"/>
              </a:rPr>
              <a:t>اﺳﺖ؛ ﺑﻪ </a:t>
            </a:r>
            <a:r>
              <a:rPr lang="fa-IR" sz="2400" b="1" dirty="0">
                <a:solidFill>
                  <a:schemeClr val="bg1"/>
                </a:solidFill>
                <a:cs typeface="B Titr" panose="00000700000000000000" pitchFamily="2" charset="-78"/>
              </a:rPr>
              <a:t>ﻃﻮري ﻛﻪ از ﺳﺎل 2000 مشکل ﭼﺎﻗﻲ به ﺣﺪي اﻓﺰاﻳﺶ ﻳﺎﻓﺖ ﻛﻪ  ﺳﺎزﻣﺎن ﺑﻬﺪاﺷﺖ ﺟﻬﺎﻧﻲ آن را ﺑﻪ ﻋﻨﻮان ﺑﺰرﮔﺘﺮﻳﻦ ﺗﻬﺪﻳﺪ ﻛﻨﻨﺪه ﺳﻼﻣﺘﻲ معرفی کرده </a:t>
            </a:r>
            <a:r>
              <a:rPr lang="fa-IR" sz="2400" b="1" dirty="0" smtClean="0">
                <a:solidFill>
                  <a:schemeClr val="bg1"/>
                </a:solidFill>
                <a:cs typeface="B Titr" panose="00000700000000000000" pitchFamily="2" charset="-78"/>
              </a:rPr>
              <a:t>است.</a:t>
            </a:r>
            <a:br>
              <a:rPr lang="fa-IR" sz="2400" b="1" dirty="0" smtClean="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r>
              <a:rPr lang="fa-IR" sz="2400" b="1" dirty="0">
                <a:solidFill>
                  <a:schemeClr val="bg1"/>
                </a:solidFill>
                <a:cs typeface="B Titr" panose="00000700000000000000" pitchFamily="2" charset="-78"/>
              </a:rPr>
              <a:t/>
            </a:r>
            <a:br>
              <a:rPr lang="fa-IR" sz="2400" b="1" dirty="0">
                <a:solidFill>
                  <a:schemeClr val="bg1"/>
                </a:solidFill>
                <a:cs typeface="B Titr" panose="00000700000000000000" pitchFamily="2" charset="-78"/>
              </a:rPr>
            </a:br>
            <a:r>
              <a:rPr lang="fa-IR" sz="2400" b="1" dirty="0">
                <a:solidFill>
                  <a:schemeClr val="bg1"/>
                </a:solidFill>
                <a:cs typeface="B Titr" panose="00000700000000000000" pitchFamily="2" charset="-78"/>
              </a:rPr>
              <a:t/>
            </a:r>
            <a:br>
              <a:rPr lang="fa-IR" sz="2400" b="1" dirty="0">
                <a:solidFill>
                  <a:schemeClr val="bg1"/>
                </a:solidFill>
                <a:cs typeface="B Titr" panose="00000700000000000000" pitchFamily="2" charset="-78"/>
              </a:rPr>
            </a:br>
            <a:r>
              <a:rPr lang="en-US" sz="2400" b="1" dirty="0" smtClean="0">
                <a:solidFill>
                  <a:schemeClr val="bg1"/>
                </a:solidFill>
                <a:cs typeface="B Titr" panose="00000700000000000000" pitchFamily="2" charset="-78"/>
              </a:rPr>
              <a:t/>
            </a:r>
            <a:br>
              <a:rPr lang="en-US" sz="2400" b="1" dirty="0" smtClean="0">
                <a:solidFill>
                  <a:schemeClr val="bg1"/>
                </a:solidFill>
                <a:cs typeface="B Titr" panose="00000700000000000000" pitchFamily="2" charset="-78"/>
              </a:rPr>
            </a:br>
            <a:r>
              <a:rPr lang="fa-IR" sz="2400" b="1" dirty="0">
                <a:solidFill>
                  <a:schemeClr val="bg1"/>
                </a:solidFill>
                <a:cs typeface="B Titr" panose="00000700000000000000" pitchFamily="2" charset="-78"/>
              </a:rPr>
              <a:t/>
            </a:r>
            <a:br>
              <a:rPr lang="fa-IR" sz="2400" b="1" dirty="0">
                <a:solidFill>
                  <a:schemeClr val="bg1"/>
                </a:solidFill>
                <a:cs typeface="B Titr" panose="00000700000000000000" pitchFamily="2" charset="-78"/>
              </a:rPr>
            </a:br>
            <a:endParaRPr lang="en-US"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a:ln w="22225">
                  <a:solidFill>
                    <a:schemeClr val="accent2"/>
                  </a:solidFill>
                  <a:prstDash val="solid"/>
                </a:ln>
                <a:solidFill>
                  <a:schemeClr val="tx1"/>
                </a:solidFill>
                <a:latin typeface="Arial Black" panose="020B0A04020102020204" pitchFamily="34" charset="0"/>
                <a:cs typeface="B Titr" panose="00000700000000000000" pitchFamily="2" charset="-78"/>
              </a:rPr>
              <a:t>5</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rtl="1">
              <a:defRPr/>
            </a:pPr>
            <a:r>
              <a:rPr lang="fa-IR" sz="3600" dirty="0">
                <a:solidFill>
                  <a:srgbClr val="0BD0D9">
                    <a:lumMod val="40000"/>
                    <a:lumOff val="60000"/>
                  </a:srgbClr>
                </a:solidFill>
                <a:cs typeface="B Titr" panose="00000700000000000000" pitchFamily="2" charset="-78"/>
              </a:rPr>
              <a:t>چاقی (</a:t>
            </a:r>
            <a:r>
              <a:rPr lang="en-GB" sz="3600" dirty="0">
                <a:solidFill>
                  <a:srgbClr val="0BD0D9">
                    <a:lumMod val="40000"/>
                    <a:lumOff val="60000"/>
                  </a:srgbClr>
                </a:solidFill>
                <a:latin typeface="Arial Black" panose="020B0A04020102020204" pitchFamily="34" charset="0"/>
                <a:cs typeface="B Titr" panose="00000700000000000000" pitchFamily="2" charset="-78"/>
              </a:rPr>
              <a:t>(Obesity</a:t>
            </a:r>
          </a:p>
        </p:txBody>
      </p:sp>
      <p:pic>
        <p:nvPicPr>
          <p:cNvPr id="10" name="Picture 9"/>
          <p:cNvPicPr>
            <a:picLocks noChangeAspect="1"/>
          </p:cNvPicPr>
          <p:nvPr/>
        </p:nvPicPr>
        <p:blipFill>
          <a:blip r:embed="rId4"/>
          <a:stretch>
            <a:fillRect/>
          </a:stretch>
        </p:blipFill>
        <p:spPr>
          <a:xfrm>
            <a:off x="3236995" y="3510060"/>
            <a:ext cx="6000195" cy="3347941"/>
          </a:xfrm>
          <a:prstGeom prst="rect">
            <a:avLst/>
          </a:prstGeom>
        </p:spPr>
      </p:pic>
      <p:pic>
        <p:nvPicPr>
          <p:cNvPr id="3" name="Picture 2"/>
          <p:cNvPicPr>
            <a:picLocks noChangeAspect="1"/>
          </p:cNvPicPr>
          <p:nvPr/>
        </p:nvPicPr>
        <p:blipFill>
          <a:blip r:embed="rId5"/>
          <a:stretch>
            <a:fillRect/>
          </a:stretch>
        </p:blipFill>
        <p:spPr>
          <a:xfrm>
            <a:off x="73100" y="3510061"/>
            <a:ext cx="3163895" cy="3347940"/>
          </a:xfrm>
          <a:prstGeom prst="rect">
            <a:avLst/>
          </a:prstGeom>
        </p:spPr>
      </p:pic>
      <p:pic>
        <p:nvPicPr>
          <p:cNvPr id="12" name="Picture 11"/>
          <p:cNvPicPr>
            <a:picLocks noChangeAspect="1"/>
          </p:cNvPicPr>
          <p:nvPr/>
        </p:nvPicPr>
        <p:blipFill>
          <a:blip r:embed="rId6"/>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33123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01" y="1193369"/>
            <a:ext cx="9135089" cy="5664631"/>
          </a:xfrm>
          <a:solidFill>
            <a:schemeClr val="accent3"/>
          </a:solidFill>
          <a:ln>
            <a:solidFill>
              <a:schemeClr val="bg1"/>
            </a:solidFill>
          </a:ln>
        </p:spPr>
        <p:txBody>
          <a:bodyPr>
            <a:noAutofit/>
          </a:bodyPr>
          <a:lstStyle/>
          <a:p>
            <a:pPr algn="r" rtl="1">
              <a:lnSpc>
                <a:spcPct val="150000"/>
              </a:lnSpc>
            </a:pPr>
            <a:r>
              <a:rPr lang="fa-IR" sz="2400" b="1" dirty="0">
                <a:solidFill>
                  <a:schemeClr val="bg1"/>
                </a:solidFill>
                <a:cs typeface="B Titr" panose="00000700000000000000" pitchFamily="2" charset="-78"/>
              </a:rPr>
              <a:t>ورزش در محیط گرم با کاهش اشتها و دریافت انرژی در وعده غذایی بعدی همراه است.</a:t>
            </a:r>
            <a:br>
              <a:rPr lang="fa-IR" sz="2400" b="1" dirty="0">
                <a:solidFill>
                  <a:schemeClr val="bg1"/>
                </a:solidFill>
                <a:cs typeface="B Titr" panose="00000700000000000000" pitchFamily="2" charset="-78"/>
              </a:rPr>
            </a:br>
            <a:r>
              <a:rPr lang="fa-IR" sz="2400" b="1" dirty="0">
                <a:solidFill>
                  <a:schemeClr val="bg1"/>
                </a:solidFill>
                <a:cs typeface="B Titr" panose="00000700000000000000" pitchFamily="2" charset="-78"/>
              </a:rPr>
              <a:t/>
            </a:r>
            <a:br>
              <a:rPr lang="fa-IR" sz="2400" b="1" dirty="0">
                <a:solidFill>
                  <a:schemeClr val="bg1"/>
                </a:solidFill>
                <a:cs typeface="B Titr" panose="00000700000000000000" pitchFamily="2" charset="-78"/>
              </a:rPr>
            </a:br>
            <a:r>
              <a:rPr lang="fa-IR" sz="2400" b="1" dirty="0">
                <a:solidFill>
                  <a:schemeClr val="bg1"/>
                </a:solidFill>
                <a:cs typeface="B Titr" panose="00000700000000000000" pitchFamily="2" charset="-78"/>
              </a:rPr>
              <a:t/>
            </a:r>
            <a:br>
              <a:rPr lang="fa-IR" sz="2400" b="1" dirty="0">
                <a:solidFill>
                  <a:schemeClr val="bg1"/>
                </a:solidFill>
                <a:cs typeface="B Titr" panose="00000700000000000000" pitchFamily="2" charset="-78"/>
              </a:rPr>
            </a:br>
            <a:endParaRPr lang="fa-IR"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50</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ورزش در محیط گرم؟</a:t>
            </a:r>
            <a:endParaRPr lang="fa-IR" sz="4400" dirty="0">
              <a:solidFill>
                <a:schemeClr val="accent3">
                  <a:lumMod val="40000"/>
                  <a:lumOff val="60000"/>
                </a:schemeClr>
              </a:solidFill>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72035" y="1318207"/>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21776"/>
          <a:stretch/>
        </p:blipFill>
        <p:spPr>
          <a:xfrm>
            <a:off x="1174352" y="3609016"/>
            <a:ext cx="6990585" cy="3128114"/>
          </a:xfrm>
          <a:prstGeom prst="rect">
            <a:avLst/>
          </a:prstGeom>
        </p:spPr>
      </p:pic>
      <p:pic>
        <p:nvPicPr>
          <p:cNvPr id="16" name="Picture 15"/>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82727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01" y="1193369"/>
            <a:ext cx="9135089" cy="5664631"/>
          </a:xfrm>
          <a:solidFill>
            <a:schemeClr val="accent3"/>
          </a:solidFill>
          <a:ln>
            <a:solidFill>
              <a:schemeClr val="bg1"/>
            </a:solidFill>
          </a:ln>
        </p:spPr>
        <p:txBody>
          <a:bodyPr>
            <a:noAutofit/>
          </a:bodyPr>
          <a:lstStyle/>
          <a:p>
            <a:pPr rtl="1">
              <a:lnSpc>
                <a:spcPct val="150000"/>
              </a:lnSpc>
            </a:pPr>
            <a:r>
              <a:rPr lang="en-US" sz="2400" b="1" dirty="0">
                <a:solidFill>
                  <a:schemeClr val="bg1"/>
                </a:solidFill>
                <a:latin typeface="Arial Black" panose="020B0A04020102020204" pitchFamily="34" charset="0"/>
                <a:cs typeface="B Titr" panose="00000700000000000000" pitchFamily="2" charset="-78"/>
              </a:rPr>
              <a:t>Fat oxidation rates are on average 0.5 grams per min at the optimal exercise intensity</a:t>
            </a:r>
            <a:r>
              <a:rPr lang="en-US" sz="2400" b="1" dirty="0" smtClean="0">
                <a:solidFill>
                  <a:schemeClr val="bg1"/>
                </a:solidFill>
                <a:latin typeface="Arial Black" panose="020B0A04020102020204" pitchFamily="34" charset="0"/>
                <a:cs typeface="B Titr" panose="00000700000000000000" pitchFamily="2" charset="-78"/>
              </a:rPr>
              <a:t>.</a:t>
            </a:r>
            <a:r>
              <a:rPr lang="fa-IR" sz="2400" b="1" dirty="0" smtClean="0">
                <a:solidFill>
                  <a:schemeClr val="bg1"/>
                </a:solidFill>
                <a:latin typeface="Arial Black" panose="020B0A04020102020204" pitchFamily="34" charset="0"/>
                <a:cs typeface="B Titr" panose="00000700000000000000" pitchFamily="2" charset="-78"/>
              </a:rPr>
              <a:t/>
            </a:r>
            <a:br>
              <a:rPr lang="fa-IR" sz="2400" b="1" dirty="0" smtClean="0">
                <a:solidFill>
                  <a:schemeClr val="bg1"/>
                </a:solidFill>
                <a:latin typeface="Arial Black" panose="020B0A04020102020204" pitchFamily="34" charset="0"/>
                <a:cs typeface="B Titr" panose="00000700000000000000" pitchFamily="2" charset="-78"/>
              </a:rPr>
            </a:br>
            <a:r>
              <a:rPr lang="en-US" sz="2400" b="1" dirty="0" smtClean="0">
                <a:solidFill>
                  <a:schemeClr val="bg1"/>
                </a:solidFill>
                <a:latin typeface="Arial Black" panose="020B0A04020102020204" pitchFamily="34" charset="0"/>
                <a:cs typeface="B Titr" panose="00000700000000000000" pitchFamily="2" charset="-78"/>
              </a:rPr>
              <a:t> </a:t>
            </a:r>
            <a:r>
              <a:rPr lang="en-US" sz="2400" b="1" dirty="0">
                <a:solidFill>
                  <a:schemeClr val="bg1"/>
                </a:solidFill>
                <a:latin typeface="Arial Black" panose="020B0A04020102020204" pitchFamily="34" charset="0"/>
                <a:cs typeface="B Titr" panose="00000700000000000000" pitchFamily="2" charset="-78"/>
              </a:rPr>
              <a:t>So in order to oxidize 1 kg of fat mass, more than 33 hours of exercise is required.</a:t>
            </a: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51</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چقدر ورزش کنیم؟</a:t>
            </a:r>
            <a:endParaRPr lang="fa-IR" sz="4400" dirty="0">
              <a:solidFill>
                <a:schemeClr val="accent3">
                  <a:lumMod val="40000"/>
                  <a:lumOff val="60000"/>
                </a:schemeClr>
              </a:solidFill>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72035" y="1318207"/>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15" name="Picture 14"/>
          <p:cNvPicPr>
            <a:picLocks noChangeAspect="1"/>
          </p:cNvPicPr>
          <p:nvPr/>
        </p:nvPicPr>
        <p:blipFill>
          <a:blip r:embed="rId4"/>
          <a:stretch>
            <a:fillRect/>
          </a:stretch>
        </p:blipFill>
        <p:spPr>
          <a:xfrm>
            <a:off x="555585" y="3620576"/>
            <a:ext cx="8287473" cy="3231884"/>
          </a:xfrm>
          <a:prstGeom prst="rect">
            <a:avLst/>
          </a:prstGeom>
        </p:spPr>
      </p:pic>
      <p:pic>
        <p:nvPicPr>
          <p:cNvPr id="16" name="Picture 15"/>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94851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200" b="1" dirty="0" smtClean="0">
                <a:solidFill>
                  <a:schemeClr val="bg1"/>
                </a:solidFill>
                <a:cs typeface="B Titr" panose="00000700000000000000" pitchFamily="2" charset="-78"/>
              </a:rPr>
              <a:t>* نتایج </a:t>
            </a:r>
            <a:r>
              <a:rPr lang="fa-IR" sz="2200" b="1" dirty="0">
                <a:solidFill>
                  <a:schemeClr val="bg1"/>
                </a:solidFill>
                <a:cs typeface="B Titr" panose="00000700000000000000" pitchFamily="2" charset="-78"/>
              </a:rPr>
              <a:t>تحقیقات نشان داد تفاوت در بسیاری از شاخص ها وجود ندارد اما با ورزش کاهش چربی احشایی دو برابر بیشتر از رژیم غذایی است.</a:t>
            </a:r>
            <a:br>
              <a:rPr lang="fa-IR" sz="2200" b="1" dirty="0">
                <a:solidFill>
                  <a:schemeClr val="bg1"/>
                </a:solidFill>
                <a:cs typeface="B Titr" panose="00000700000000000000" pitchFamily="2" charset="-78"/>
              </a:rPr>
            </a:br>
            <a:r>
              <a:rPr lang="fa-IR" sz="2200" b="1" dirty="0" smtClean="0">
                <a:solidFill>
                  <a:schemeClr val="bg1"/>
                </a:solidFill>
                <a:cs typeface="B Titr" panose="00000700000000000000" pitchFamily="2" charset="-78"/>
              </a:rPr>
              <a:t>* با </a:t>
            </a:r>
            <a:r>
              <a:rPr lang="fa-IR" sz="2200" b="1" dirty="0">
                <a:solidFill>
                  <a:schemeClr val="bg1"/>
                </a:solidFill>
                <a:cs typeface="B Titr" panose="00000700000000000000" pitchFamily="2" charset="-78"/>
              </a:rPr>
              <a:t>رژیم غذایی ممکن است علاوه بر چربی بافت غیر چربی نیز از دست برود که این به ضرر ماست.</a:t>
            </a:r>
            <a:br>
              <a:rPr lang="fa-IR" sz="2200" b="1" dirty="0">
                <a:solidFill>
                  <a:schemeClr val="bg1"/>
                </a:solidFill>
                <a:cs typeface="B Titr" panose="00000700000000000000" pitchFamily="2" charset="-78"/>
              </a:rPr>
            </a:br>
            <a:r>
              <a:rPr lang="fa-IR" sz="2200" b="1" dirty="0" smtClean="0">
                <a:solidFill>
                  <a:schemeClr val="bg1"/>
                </a:solidFill>
                <a:cs typeface="B Titr" panose="00000700000000000000" pitchFamily="2" charset="-78"/>
              </a:rPr>
              <a:t>* برخی </a:t>
            </a:r>
            <a:r>
              <a:rPr lang="fa-IR" sz="2200" b="1" dirty="0">
                <a:solidFill>
                  <a:schemeClr val="bg1"/>
                </a:solidFill>
                <a:cs typeface="B Titr" panose="00000700000000000000" pitchFamily="2" charset="-78"/>
              </a:rPr>
              <a:t>تحقیقات نشان دادند که ورزش می تواند در بهبود سطح تغذیه ای هم نقش داشته باشد.</a:t>
            </a:r>
            <a:br>
              <a:rPr lang="fa-IR" sz="2200" b="1" dirty="0">
                <a:solidFill>
                  <a:schemeClr val="bg1"/>
                </a:solidFill>
                <a:cs typeface="B Titr" panose="00000700000000000000" pitchFamily="2" charset="-78"/>
              </a:rPr>
            </a:br>
            <a:r>
              <a:rPr lang="fa-IR" sz="2200" b="1" dirty="0" smtClean="0">
                <a:solidFill>
                  <a:schemeClr val="bg1"/>
                </a:solidFill>
                <a:cs typeface="B Titr" panose="00000700000000000000" pitchFamily="2" charset="-78"/>
              </a:rPr>
              <a:t>* رژیم </a:t>
            </a:r>
            <a:r>
              <a:rPr lang="fa-IR" sz="2200" b="1" dirty="0">
                <a:solidFill>
                  <a:schemeClr val="bg1"/>
                </a:solidFill>
                <a:cs typeface="B Titr" panose="00000700000000000000" pitchFamily="2" charset="-78"/>
              </a:rPr>
              <a:t>های غذایی سخت ممکن است بدن را در شرایط قحطی قرار دهد و پس از قطع رژیم غذایی وزن کم شده حتی فراتر از قبل باز گردد.</a:t>
            </a:r>
            <a:br>
              <a:rPr lang="fa-IR" sz="2200" b="1" dirty="0">
                <a:solidFill>
                  <a:schemeClr val="bg1"/>
                </a:solidFill>
                <a:cs typeface="B Titr" panose="00000700000000000000" pitchFamily="2" charset="-78"/>
              </a:rPr>
            </a:br>
            <a:r>
              <a:rPr lang="fa-IR" sz="2200" b="1" dirty="0" smtClean="0">
                <a:solidFill>
                  <a:schemeClr val="bg1"/>
                </a:solidFill>
                <a:cs typeface="B Titr" panose="00000700000000000000" pitchFamily="2" charset="-78"/>
              </a:rPr>
              <a:t>* رژیم </a:t>
            </a:r>
            <a:r>
              <a:rPr lang="fa-IR" sz="2200" b="1" dirty="0">
                <a:solidFill>
                  <a:schemeClr val="bg1"/>
                </a:solidFill>
                <a:cs typeface="B Titr" panose="00000700000000000000" pitchFamily="2" charset="-78"/>
              </a:rPr>
              <a:t>های غذایی سنگین ممکن است بدن را در معرض کمبود برخی از مواد غذایی قرار دهد که گاهی بسیار خطرناک و عوارض آن غیر قابل برگشت می باشد.</a:t>
            </a:r>
            <a:br>
              <a:rPr lang="fa-IR" sz="2200" b="1" dirty="0">
                <a:solidFill>
                  <a:schemeClr val="bg1"/>
                </a:solidFill>
                <a:cs typeface="B Titr" panose="00000700000000000000" pitchFamily="2" charset="-78"/>
              </a:rPr>
            </a:br>
            <a:r>
              <a:rPr lang="fa-IR" sz="2200" b="1" dirty="0" smtClean="0">
                <a:solidFill>
                  <a:schemeClr val="bg1"/>
                </a:solidFill>
                <a:cs typeface="B Titr" panose="00000700000000000000" pitchFamily="2" charset="-78"/>
              </a:rPr>
              <a:t>* با </a:t>
            </a:r>
            <a:r>
              <a:rPr lang="fa-IR" sz="2200" b="1" dirty="0">
                <a:solidFill>
                  <a:schemeClr val="bg1"/>
                </a:solidFill>
                <a:cs typeface="B Titr" panose="00000700000000000000" pitchFamily="2" charset="-78"/>
              </a:rPr>
              <a:t>ورزش علاوه بر فواید کنترل وزن فواید دیگر ورزش نیز کسب می شود.</a:t>
            </a: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52</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ورزش بهتر است یا رژیم غذایی؟</a:t>
            </a:r>
            <a:endParaRPr lang="fa-IR" sz="4400" dirty="0">
              <a:solidFill>
                <a:schemeClr val="accent3">
                  <a:lumMod val="40000"/>
                  <a:lumOff val="60000"/>
                </a:schemeClr>
              </a:solidFill>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72035" y="1318207"/>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14" name="Picture 13"/>
          <p:cNvPicPr>
            <a:picLocks noChangeAspect="1"/>
          </p:cNvPicPr>
          <p:nvPr/>
        </p:nvPicPr>
        <p:blipFill>
          <a:blip r:embed="rId4"/>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93968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marL="342900" indent="-342900" algn="r" rtl="1">
              <a:lnSpc>
                <a:spcPct val="150000"/>
              </a:lnSpc>
              <a:buFont typeface="Wingdings" panose="05000000000000000000" pitchFamily="2" charset="2"/>
              <a:buChar char="v"/>
            </a:pP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endParaRPr lang="fa-IR"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53</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smtClean="0">
                <a:solidFill>
                  <a:schemeClr val="accent3">
                    <a:lumMod val="40000"/>
                    <a:lumOff val="60000"/>
                  </a:schemeClr>
                </a:solidFill>
                <a:cs typeface="B Titr" panose="00000700000000000000" pitchFamily="2" charset="-78"/>
              </a:rPr>
              <a:t>ورزش بهتر است یا رژیم غذایی؟</a:t>
            </a:r>
            <a:endParaRPr lang="fa-IR" sz="4400" dirty="0">
              <a:solidFill>
                <a:schemeClr val="accent3">
                  <a:lumMod val="40000"/>
                  <a:lumOff val="60000"/>
                </a:schemeClr>
              </a:solidFill>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sp>
        <p:nvSpPr>
          <p:cNvPr id="15" name="Title 1"/>
          <p:cNvSpPr txBox="1">
            <a:spLocks/>
          </p:cNvSpPr>
          <p:nvPr/>
        </p:nvSpPr>
        <p:spPr>
          <a:xfrm>
            <a:off x="102101" y="1258647"/>
            <a:ext cx="9075755" cy="1143000"/>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vert="horz" lIns="91440" tIns="45720" rIns="91440" bIns="45720" rtlCol="1" anchor="ctr">
            <a:noAutofit/>
          </a:bodyPr>
          <a:lstStyle>
            <a:lvl1pPr algn="ctr" defTabSz="914400" rtl="1"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sz="4000" b="0" i="0" u="none" strike="noStrike" kern="1200" cap="none" spc="0" normalizeH="0" baseline="0" noProof="0" dirty="0" smtClean="0">
                <a:ln>
                  <a:noFill/>
                </a:ln>
                <a:solidFill>
                  <a:sysClr val="windowText" lastClr="000000"/>
                </a:solidFill>
                <a:effectLst/>
                <a:uLnTx/>
                <a:uFillTx/>
                <a:latin typeface="Calibri"/>
                <a:ea typeface="+mn-ea"/>
                <a:cs typeface="B Lotus"/>
              </a:rPr>
              <a:t>آيا فعاليت ورزشی به تنهايی موجب كاهش وزن می شود؟</a:t>
            </a:r>
            <a:endParaRPr kumimoji="0" lang="fa-IR" sz="4000" b="0" i="0" u="none" strike="noStrike" kern="1200" cap="none" spc="0" normalizeH="0" baseline="0" noProof="0" dirty="0">
              <a:ln>
                <a:noFill/>
              </a:ln>
              <a:solidFill>
                <a:sysClr val="windowText" lastClr="000000"/>
              </a:solidFill>
              <a:effectLst/>
              <a:uLnTx/>
              <a:uFillTx/>
              <a:latin typeface="Calibri"/>
              <a:ea typeface="+mn-ea"/>
              <a:cs typeface="B Lotus"/>
            </a:endParaRPr>
          </a:p>
        </p:txBody>
      </p:sp>
      <p:pic>
        <p:nvPicPr>
          <p:cNvPr id="3" name="Picture 2"/>
          <p:cNvPicPr>
            <a:picLocks noChangeAspect="1"/>
          </p:cNvPicPr>
          <p:nvPr/>
        </p:nvPicPr>
        <p:blipFill>
          <a:blip r:embed="rId4"/>
          <a:stretch>
            <a:fillRect/>
          </a:stretch>
        </p:blipFill>
        <p:spPr>
          <a:xfrm>
            <a:off x="145940" y="2780523"/>
            <a:ext cx="2485294" cy="3971086"/>
          </a:xfrm>
          <a:prstGeom prst="rect">
            <a:avLst/>
          </a:prstGeom>
        </p:spPr>
      </p:pic>
      <p:pic>
        <p:nvPicPr>
          <p:cNvPr id="4" name="Picture 3"/>
          <p:cNvPicPr>
            <a:picLocks noChangeAspect="1"/>
          </p:cNvPicPr>
          <p:nvPr/>
        </p:nvPicPr>
        <p:blipFill>
          <a:blip r:embed="rId5"/>
          <a:stretch>
            <a:fillRect/>
          </a:stretch>
        </p:blipFill>
        <p:spPr>
          <a:xfrm>
            <a:off x="2694760" y="2780523"/>
            <a:ext cx="2612815" cy="3953773"/>
          </a:xfrm>
          <a:prstGeom prst="rect">
            <a:avLst/>
          </a:prstGeom>
        </p:spPr>
      </p:pic>
      <p:pic>
        <p:nvPicPr>
          <p:cNvPr id="5" name="Picture 4"/>
          <p:cNvPicPr>
            <a:picLocks noChangeAspect="1"/>
          </p:cNvPicPr>
          <p:nvPr/>
        </p:nvPicPr>
        <p:blipFill>
          <a:blip r:embed="rId6"/>
          <a:stretch>
            <a:fillRect/>
          </a:stretch>
        </p:blipFill>
        <p:spPr>
          <a:xfrm>
            <a:off x="5371101" y="2780523"/>
            <a:ext cx="3806755" cy="3961392"/>
          </a:xfrm>
          <a:prstGeom prst="rect">
            <a:avLst/>
          </a:prstGeom>
        </p:spPr>
      </p:pic>
      <p:pic>
        <p:nvPicPr>
          <p:cNvPr id="16" name="Picture 15"/>
          <p:cNvPicPr>
            <a:picLocks noChangeAspect="1"/>
          </p:cNvPicPr>
          <p:nvPr/>
        </p:nvPicPr>
        <p:blipFill>
          <a:blip r:embed="rId7"/>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9476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r>
              <a:rPr lang="fa-IR" sz="2400" b="1" dirty="0">
                <a:solidFill>
                  <a:schemeClr val="bg1"/>
                </a:solidFill>
                <a:cs typeface="B Titr" panose="00000700000000000000" pitchFamily="2" charset="-78"/>
              </a:rPr>
              <a:t/>
            </a:r>
            <a:br>
              <a:rPr lang="fa-IR" sz="2400" b="1" dirty="0">
                <a:solidFill>
                  <a:schemeClr val="bg1"/>
                </a:solidFill>
                <a:cs typeface="B Titr" panose="00000700000000000000" pitchFamily="2" charset="-78"/>
              </a:rPr>
            </a:br>
            <a:endParaRPr lang="fa-IR"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54</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آیا در این زمینه تفاوتی بین زنان و مردان وجود دارد؟</a:t>
            </a:r>
            <a:endParaRPr lang="fa-IR" sz="4400" dirty="0">
              <a:solidFill>
                <a:schemeClr val="accent3">
                  <a:lumMod val="40000"/>
                  <a:lumOff val="60000"/>
                </a:schemeClr>
              </a:solidFill>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72035" y="1318207"/>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16" name="Picture 15"/>
          <p:cNvPicPr>
            <a:picLocks noChangeAspect="1"/>
          </p:cNvPicPr>
          <p:nvPr/>
        </p:nvPicPr>
        <p:blipFill rotWithShape="1">
          <a:blip r:embed="rId4"/>
          <a:srcRect l="13311" t="25433" r="10896" b="6490"/>
          <a:stretch/>
        </p:blipFill>
        <p:spPr>
          <a:xfrm>
            <a:off x="145939" y="1318207"/>
            <a:ext cx="9008221" cy="5411719"/>
          </a:xfrm>
          <a:prstGeom prst="rect">
            <a:avLst/>
          </a:prstGeom>
        </p:spPr>
      </p:pic>
      <p:pic>
        <p:nvPicPr>
          <p:cNvPr id="17" name="Picture 16"/>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93679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r>
              <a:rPr lang="fa-IR" sz="2400" b="1" dirty="0">
                <a:solidFill>
                  <a:schemeClr val="bg1"/>
                </a:solidFill>
                <a:cs typeface="B Titr" panose="00000700000000000000" pitchFamily="2" charset="-78"/>
              </a:rPr>
              <a:t/>
            </a:r>
            <a:br>
              <a:rPr lang="fa-IR" sz="2400" b="1" dirty="0">
                <a:solidFill>
                  <a:schemeClr val="bg1"/>
                </a:solidFill>
                <a:cs typeface="B Titr" panose="00000700000000000000" pitchFamily="2" charset="-78"/>
              </a:rPr>
            </a:br>
            <a:endParaRPr lang="fa-IR"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55</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آیا ناشتا ورزش کردن برای کاهش وزن بهتر است؟</a:t>
            </a:r>
            <a:endParaRPr lang="fa-IR" sz="4400" dirty="0">
              <a:solidFill>
                <a:schemeClr val="accent3">
                  <a:lumMod val="40000"/>
                  <a:lumOff val="60000"/>
                </a:schemeClr>
              </a:solidFill>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72035" y="1318207"/>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14" name="Picture 13"/>
          <p:cNvPicPr>
            <a:picLocks noChangeAspect="1"/>
          </p:cNvPicPr>
          <p:nvPr/>
        </p:nvPicPr>
        <p:blipFill rotWithShape="1">
          <a:blip r:embed="rId4"/>
          <a:srcRect l="17623" t="11147" r="15770" b="9935"/>
          <a:stretch/>
        </p:blipFill>
        <p:spPr>
          <a:xfrm>
            <a:off x="145939" y="1193369"/>
            <a:ext cx="8998061" cy="5625563"/>
          </a:xfrm>
          <a:prstGeom prst="rect">
            <a:avLst/>
          </a:prstGeom>
        </p:spPr>
      </p:pic>
      <p:pic>
        <p:nvPicPr>
          <p:cNvPr id="15" name="Picture 14"/>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34687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r>
              <a:rPr lang="fa-IR" sz="2400" b="1" dirty="0">
                <a:solidFill>
                  <a:schemeClr val="bg1"/>
                </a:solidFill>
                <a:cs typeface="B Titr" panose="00000700000000000000" pitchFamily="2" charset="-78"/>
              </a:rPr>
              <a:t/>
            </a:r>
            <a:br>
              <a:rPr lang="fa-IR" sz="2400" b="1" dirty="0">
                <a:solidFill>
                  <a:schemeClr val="bg1"/>
                </a:solidFill>
                <a:cs typeface="B Titr" panose="00000700000000000000" pitchFamily="2" charset="-78"/>
              </a:rPr>
            </a:br>
            <a:endParaRPr lang="fa-IR"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56</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آیا ناشتا ورزش کردن برای کاهش وزن بهتر است؟</a:t>
            </a:r>
            <a:endParaRPr lang="fa-IR" sz="4400" dirty="0">
              <a:solidFill>
                <a:schemeClr val="accent3">
                  <a:lumMod val="40000"/>
                  <a:lumOff val="60000"/>
                </a:schemeClr>
              </a:solidFill>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72035" y="1318207"/>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pic>
        <p:nvPicPr>
          <p:cNvPr id="15" name="Picture 14"/>
          <p:cNvPicPr>
            <a:picLocks noChangeAspect="1"/>
          </p:cNvPicPr>
          <p:nvPr/>
        </p:nvPicPr>
        <p:blipFill rotWithShape="1">
          <a:blip r:embed="rId4"/>
          <a:srcRect l="3206" t="27083" r="60309" b="12708"/>
          <a:stretch/>
        </p:blipFill>
        <p:spPr>
          <a:xfrm>
            <a:off x="144267" y="1318207"/>
            <a:ext cx="9021756" cy="5397552"/>
          </a:xfrm>
          <a:prstGeom prst="rect">
            <a:avLst/>
          </a:prstGeom>
        </p:spPr>
      </p:pic>
      <p:sp>
        <p:nvSpPr>
          <p:cNvPr id="16" name="Rounded Rectangle 15"/>
          <p:cNvSpPr/>
          <p:nvPr/>
        </p:nvSpPr>
        <p:spPr>
          <a:xfrm>
            <a:off x="189412" y="5619299"/>
            <a:ext cx="8868214" cy="318889"/>
          </a:xfrm>
          <a:prstGeom prst="roundRect">
            <a:avLst/>
          </a:prstGeom>
          <a:solidFill>
            <a:srgbClr val="00B050">
              <a:alpha val="32000"/>
            </a:srgb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pic>
        <p:nvPicPr>
          <p:cNvPr id="17" name="Picture 16"/>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79865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046480"/>
            <a:ext cx="9164090" cy="577245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r>
              <a:rPr lang="fa-IR" sz="2400" b="1" dirty="0">
                <a:solidFill>
                  <a:schemeClr val="bg1"/>
                </a:solidFill>
                <a:cs typeface="B Titr" panose="00000700000000000000" pitchFamily="2" charset="-78"/>
              </a:rPr>
              <a:t/>
            </a:r>
            <a:br>
              <a:rPr lang="fa-IR" sz="2400" b="1" dirty="0">
                <a:solidFill>
                  <a:schemeClr val="bg1"/>
                </a:solidFill>
                <a:cs typeface="B Titr" panose="00000700000000000000" pitchFamily="2" charset="-78"/>
              </a:rPr>
            </a:br>
            <a:endParaRPr lang="fa-IR"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57</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آیا ناشتا ورزش کردن برای کاهش وزن بهتر است؟</a:t>
            </a:r>
            <a:endParaRPr lang="fa-IR" sz="4400" dirty="0">
              <a:solidFill>
                <a:schemeClr val="accent3">
                  <a:lumMod val="40000"/>
                  <a:lumOff val="60000"/>
                </a:schemeClr>
              </a:solidFill>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sp>
        <p:nvSpPr>
          <p:cNvPr id="14" name="Title 1"/>
          <p:cNvSpPr txBox="1">
            <a:spLocks/>
          </p:cNvSpPr>
          <p:nvPr/>
        </p:nvSpPr>
        <p:spPr>
          <a:xfrm>
            <a:off x="145939" y="2042504"/>
            <a:ext cx="9011339" cy="3779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Our review of a small number of studies </a:t>
            </a:r>
            <a:r>
              <a:rPr kumimoji="0" lang="en-US" sz="22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does not support </a:t>
            </a:r>
            <a:r>
              <a:rPr kumimoji="0" lang="en-US" sz="2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the use of fasted exercise for weight loss</a:t>
            </a:r>
            <a:r>
              <a:rPr kumimoji="0" lang="fa-IR" sz="2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and positive changes in body composition. Furthermore, our findings also suggest there is no detrimental effect on body mass and body </a:t>
            </a:r>
            <a:r>
              <a:rPr kumimoji="0" lang="en-US" sz="2200" b="0"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composition with utilizing this practice. Future research studies on this topic should use interventions of larger exercise volumes and durations to allow significant changes in weight loss and body composition. Also, for future-fasted versus fed exercise studies, the dietary habits of participants need to be well controlled. This could be achieved through </a:t>
            </a:r>
            <a:r>
              <a:rPr kumimoji="0" lang="en-US" sz="2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prescribing participants specific diets and monitoring their compliance at regular time points throughout the intervention (e.g., three-day weighed food record or iPhone app). Acutely, </a:t>
            </a:r>
            <a:r>
              <a:rPr kumimoji="0" lang="en-US" sz="2200" b="0" i="0" u="none" strike="noStrike" kern="1200" cap="none" spc="0" normalizeH="0" baseline="0" noProof="0" dirty="0" smtClean="0">
                <a:ln>
                  <a:noFill/>
                </a:ln>
                <a:solidFill>
                  <a:srgbClr val="2F1BA5"/>
                </a:solidFill>
                <a:effectLst/>
                <a:uLnTx/>
                <a:uFillTx/>
                <a:latin typeface="Times New Roman" panose="02020603050405020304" pitchFamily="18" charset="0"/>
                <a:cs typeface="Times New Roman" panose="02020603050405020304" pitchFamily="18" charset="0"/>
              </a:rPr>
              <a:t>fasted exercise has been shown to increase fat oxidation </a:t>
            </a:r>
            <a:r>
              <a:rPr kumimoji="0" lang="en-US" sz="2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and the subsequent use of fatty acids as a fuel source, potentially inducing improvements in insulin sensitivity which may have important implications for type 2 diabetes and insulin-resistant patients [44]. Until further research on this topic is performed, it appears individuals can participate in whichever form of exercise that they prefer in either fasted or fed states when targeting improvements in body composition.</a:t>
            </a:r>
            <a:endParaRPr kumimoji="0" lang="en-US" sz="2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7" name="Content Placeholder 2"/>
          <p:cNvSpPr txBox="1">
            <a:spLocks/>
          </p:cNvSpPr>
          <p:nvPr/>
        </p:nvSpPr>
        <p:spPr>
          <a:xfrm>
            <a:off x="-97181" y="6421140"/>
            <a:ext cx="9237190" cy="5256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Daniel Hackett and Amanda D. Hagstrom. </a:t>
            </a:r>
            <a:r>
              <a:rPr kumimoji="0" lang="en-US" sz="1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Effect of Overnight Fasted Exercise on Weight Loss and Body Composition: </a:t>
            </a:r>
            <a:r>
              <a:rPr kumimoji="0" lang="en-US" sz="1400" b="0" i="0" u="none" strike="noStrike" kern="1200" cap="none" spc="0" normalizeH="0" baseline="0" noProof="0" dirty="0" smtClean="0">
                <a:ln>
                  <a:noFill/>
                </a:ln>
                <a:solidFill>
                  <a:srgbClr val="FF0000"/>
                </a:solidFill>
                <a:effectLst/>
                <a:uLnTx/>
                <a:uFillTx/>
                <a:latin typeface="Calibri" panose="020F0502020204030204"/>
                <a:ea typeface="+mn-ea"/>
                <a:cs typeface="+mn-cs"/>
              </a:rPr>
              <a:t>A Systematic Review and Meta-Analysis.</a:t>
            </a:r>
            <a:r>
              <a:rPr kumimoji="0" lang="en-US" sz="1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Journal of </a:t>
            </a:r>
            <a:r>
              <a:rPr kumimoji="0" lang="en-US" sz="1400" b="0" i="1"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Functional Morphology and Kinesiology. </a:t>
            </a:r>
            <a:r>
              <a:rPr kumimoji="0" lang="en-US" sz="1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2017, 2, 43;</a:t>
            </a:r>
            <a:endPar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8" name="Picture 17"/>
          <p:cNvPicPr>
            <a:picLocks noChangeAspect="1"/>
          </p:cNvPicPr>
          <p:nvPr/>
        </p:nvPicPr>
        <p:blipFill>
          <a:blip r:embed="rId4"/>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6597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046480"/>
            <a:ext cx="9164090" cy="577245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r>
              <a:rPr lang="fa-IR" sz="2400" b="1" dirty="0">
                <a:solidFill>
                  <a:schemeClr val="bg1"/>
                </a:solidFill>
                <a:cs typeface="B Titr" panose="00000700000000000000" pitchFamily="2" charset="-78"/>
              </a:rPr>
              <a:t/>
            </a:r>
            <a:br>
              <a:rPr lang="fa-IR" sz="2400" b="1" dirty="0">
                <a:solidFill>
                  <a:schemeClr val="bg1"/>
                </a:solidFill>
                <a:cs typeface="B Titr" panose="00000700000000000000" pitchFamily="2" charset="-78"/>
              </a:rPr>
            </a:br>
            <a:endParaRPr lang="fa-IR"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58</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آیا ناشتا ورزش کردن برای کاهش وزن بهتر است؟</a:t>
            </a:r>
            <a:endParaRPr lang="fa-IR" sz="4400" dirty="0">
              <a:solidFill>
                <a:schemeClr val="accent3">
                  <a:lumMod val="40000"/>
                  <a:lumOff val="60000"/>
                </a:schemeClr>
              </a:solidFill>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3" name="Content Placeholder 2"/>
          <p:cNvSpPr txBox="1">
            <a:spLocks/>
          </p:cNvSpPr>
          <p:nvPr/>
        </p:nvSpPr>
        <p:spPr>
          <a:xfrm>
            <a:off x="1472035" y="1318207"/>
            <a:ext cx="8915400" cy="43786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ctr" defTabSz="457200" rtl="1" eaLnBrk="1" fontAlgn="auto" latinLnBrk="0" hangingPunct="1">
              <a:lnSpc>
                <a:spcPct val="100000"/>
              </a:lnSpc>
              <a:spcBef>
                <a:spcPts val="1000"/>
              </a:spcBef>
              <a:spcAft>
                <a:spcPts val="0"/>
              </a:spcAft>
              <a:buClr>
                <a:srgbClr val="90C226"/>
              </a:buClr>
              <a:buSzPct val="80000"/>
              <a:buFont typeface="Courier New" panose="02070309020205020404" pitchFamily="49" charset="0"/>
              <a:buChar char="o"/>
              <a:tabLst/>
              <a:defRPr/>
            </a:pPr>
            <a:endParaRPr kumimoji="0" lang="fa-IR" sz="2400" b="1" i="0" u="sng" strike="noStrike" kern="1200" cap="none" spc="0" normalizeH="0" baseline="0" noProof="0" dirty="0" smtClean="0">
              <a:ln>
                <a:noFill/>
              </a:ln>
              <a:solidFill>
                <a:srgbClr val="2F1BA5"/>
              </a:solidFill>
              <a:effectLst/>
              <a:uLnTx/>
              <a:uFillTx/>
              <a:latin typeface="Times New Roman" panose="02020603050405020304" pitchFamily="18" charset="0"/>
              <a:cs typeface="B Titr" panose="00000700000000000000" pitchFamily="2" charset="-78"/>
            </a:endParaRPr>
          </a:p>
          <a:p>
            <a:pPr marL="0" marR="0" lvl="0" indent="0" algn="ctr" defTabSz="457200" rtl="1" eaLnBrk="1" fontAlgn="auto" latinLnBrk="0" hangingPunct="1">
              <a:lnSpc>
                <a:spcPct val="100000"/>
              </a:lnSpc>
              <a:spcBef>
                <a:spcPts val="1000"/>
              </a:spcBef>
              <a:spcAft>
                <a:spcPts val="0"/>
              </a:spcAft>
              <a:buClr>
                <a:srgbClr val="90C226"/>
              </a:buClr>
              <a:buSzPct val="80000"/>
              <a:buNone/>
              <a:tabLst/>
              <a:defRPr/>
            </a:pPr>
            <a:endParaRPr kumimoji="0" lang="en-US" sz="2400" b="0" i="0" u="none" strike="noStrike" kern="1200" cap="none" spc="0" normalizeH="0" baseline="0" noProof="0" dirty="0">
              <a:ln>
                <a:noFill/>
              </a:ln>
              <a:solidFill>
                <a:srgbClr val="2F1BA5"/>
              </a:solidFill>
              <a:effectLst/>
              <a:uLnTx/>
              <a:uFillTx/>
              <a:latin typeface="Trebuchet MS"/>
              <a:cs typeface="B Titr" panose="00000700000000000000" pitchFamily="2" charset="-78"/>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sp>
        <p:nvSpPr>
          <p:cNvPr id="14" name="Title 1"/>
          <p:cNvSpPr txBox="1">
            <a:spLocks/>
          </p:cNvSpPr>
          <p:nvPr/>
        </p:nvSpPr>
        <p:spPr>
          <a:xfrm>
            <a:off x="145939" y="2042504"/>
            <a:ext cx="9011339" cy="3779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en-US" sz="2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4"/>
          <a:srcRect l="16200" t="17398" r="17314" b="5209"/>
          <a:stretch/>
        </p:blipFill>
        <p:spPr>
          <a:xfrm>
            <a:off x="102100" y="1160278"/>
            <a:ext cx="9055177" cy="5565641"/>
          </a:xfrm>
          <a:prstGeom prst="rect">
            <a:avLst/>
          </a:prstGeom>
        </p:spPr>
      </p:pic>
      <p:pic>
        <p:nvPicPr>
          <p:cNvPr id="16" name="Picture 15"/>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1132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085549"/>
            <a:ext cx="9164090" cy="5681012"/>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 مصرف </a:t>
            </a:r>
            <a:r>
              <a:rPr lang="fa-IR" sz="2400" b="1" dirty="0">
                <a:solidFill>
                  <a:schemeClr val="bg1"/>
                </a:solidFill>
                <a:cs typeface="B Titr" panose="00000700000000000000" pitchFamily="2" charset="-78"/>
              </a:rPr>
              <a:t>کربوهیدرات با شاخص گلایسمی بالا قبل از ورزش موجب کاهش چربی سوزی می شود.</a:t>
            </a:r>
            <a:br>
              <a:rPr lang="fa-IR" sz="2400" b="1" dirty="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مصرف </a:t>
            </a:r>
            <a:r>
              <a:rPr lang="fa-IR" sz="2400" b="1" dirty="0">
                <a:solidFill>
                  <a:schemeClr val="bg1"/>
                </a:solidFill>
                <a:cs typeface="B Titr" panose="00000700000000000000" pitchFamily="2" charset="-78"/>
              </a:rPr>
              <a:t>مواد کافئین دار (چای سفید، چای سبز، قهوه) موجب افزایش چربی سوزی هنگام ورزش می شود.</a:t>
            </a: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59</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قبل از ورزش </a:t>
            </a:r>
            <a:r>
              <a:rPr lang="fa-IR" sz="3600" dirty="0" smtClean="0">
                <a:solidFill>
                  <a:schemeClr val="accent3">
                    <a:lumMod val="40000"/>
                    <a:lumOff val="60000"/>
                  </a:schemeClr>
                </a:solidFill>
                <a:cs typeface="B Titr" panose="00000700000000000000" pitchFamily="2" charset="-78"/>
              </a:rPr>
              <a:t>چه </a:t>
            </a:r>
            <a:r>
              <a:rPr lang="fa-IR" sz="3600" dirty="0">
                <a:solidFill>
                  <a:schemeClr val="accent3">
                    <a:lumMod val="40000"/>
                    <a:lumOff val="60000"/>
                  </a:schemeClr>
                </a:solidFill>
                <a:cs typeface="B Titr" panose="00000700000000000000" pitchFamily="2" charset="-78"/>
              </a:rPr>
              <a:t>بخوریم و </a:t>
            </a:r>
            <a:r>
              <a:rPr lang="fa-IR" sz="3600" dirty="0" smtClean="0">
                <a:solidFill>
                  <a:schemeClr val="accent3">
                    <a:lumMod val="40000"/>
                    <a:lumOff val="60000"/>
                  </a:schemeClr>
                </a:solidFill>
                <a:cs typeface="B Titr" panose="00000700000000000000" pitchFamily="2" charset="-78"/>
              </a:rPr>
              <a:t>چه </a:t>
            </a:r>
            <a:r>
              <a:rPr lang="fa-IR" sz="3600" dirty="0">
                <a:solidFill>
                  <a:schemeClr val="accent3">
                    <a:lumMod val="40000"/>
                    <a:lumOff val="60000"/>
                  </a:schemeClr>
                </a:solidFill>
                <a:cs typeface="B Titr" panose="00000700000000000000" pitchFamily="2" charset="-78"/>
              </a:rPr>
              <a:t>نخوریم؟</a:t>
            </a:r>
            <a:endParaRPr lang="fa-IR" sz="4400" dirty="0">
              <a:solidFill>
                <a:schemeClr val="accent3">
                  <a:lumMod val="40000"/>
                  <a:lumOff val="60000"/>
                </a:schemeClr>
              </a:solidFill>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sp>
        <p:nvSpPr>
          <p:cNvPr id="14" name="Title 1"/>
          <p:cNvSpPr txBox="1">
            <a:spLocks/>
          </p:cNvSpPr>
          <p:nvPr/>
        </p:nvSpPr>
        <p:spPr>
          <a:xfrm>
            <a:off x="145939" y="2042504"/>
            <a:ext cx="9011339" cy="3779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en-US" sz="2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pic>
        <p:nvPicPr>
          <p:cNvPr id="1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896" y="2926080"/>
            <a:ext cx="6019151" cy="372737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4520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a:solidFill>
                  <a:schemeClr val="bg1"/>
                </a:solidFill>
                <a:latin typeface="Arial Black" panose="020B0A04020102020204" pitchFamily="34" charset="0"/>
                <a:cs typeface="B Titr" panose="00000700000000000000" pitchFamily="2" charset="-78"/>
              </a:rPr>
              <a:t>ارزیابی و تشخیص چاقی:</a:t>
            </a:r>
            <a:br>
              <a:rPr lang="fa-IR" sz="2400" b="1" dirty="0">
                <a:solidFill>
                  <a:schemeClr val="bg1"/>
                </a:solidFill>
                <a:latin typeface="Arial Black" panose="020B0A04020102020204" pitchFamily="34" charset="0"/>
                <a:cs typeface="B Titr" panose="00000700000000000000" pitchFamily="2" charset="-78"/>
              </a:rPr>
            </a:br>
            <a:r>
              <a:rPr lang="fa-IR" sz="2400" b="1" dirty="0">
                <a:solidFill>
                  <a:schemeClr val="bg1"/>
                </a:solidFill>
                <a:latin typeface="Arial Black" panose="020B0A04020102020204" pitchFamily="34" charset="0"/>
                <a:cs typeface="B Titr" panose="00000700000000000000" pitchFamily="2" charset="-78"/>
              </a:rPr>
              <a:t>*</a:t>
            </a:r>
            <a:r>
              <a:rPr lang="fa-IR" sz="2400" b="1" dirty="0" smtClean="0">
                <a:solidFill>
                  <a:schemeClr val="bg1"/>
                </a:solidFill>
                <a:latin typeface="Arial Black" panose="020B0A04020102020204" pitchFamily="34" charset="0"/>
                <a:cs typeface="B Titr" panose="00000700000000000000" pitchFamily="2" charset="-78"/>
              </a:rPr>
              <a:t>روش </a:t>
            </a:r>
            <a:r>
              <a:rPr lang="fa-IR" sz="2400" b="1" dirty="0">
                <a:solidFill>
                  <a:schemeClr val="bg1"/>
                </a:solidFill>
                <a:latin typeface="Arial Black" panose="020B0A04020102020204" pitchFamily="34" charset="0"/>
                <a:cs typeface="B Titr" panose="00000700000000000000" pitchFamily="2" charset="-78"/>
              </a:rPr>
              <a:t>آنتروپومتریکی</a:t>
            </a:r>
            <a:br>
              <a:rPr lang="fa-IR" sz="2400" b="1" dirty="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*ضخامت </a:t>
            </a:r>
            <a:r>
              <a:rPr lang="fa-IR" sz="2400" b="1" dirty="0">
                <a:solidFill>
                  <a:schemeClr val="bg1"/>
                </a:solidFill>
                <a:latin typeface="Arial Black" panose="020B0A04020102020204" pitchFamily="34" charset="0"/>
                <a:cs typeface="B Titr" panose="00000700000000000000" pitchFamily="2" charset="-78"/>
              </a:rPr>
              <a:t>چین پوستی </a:t>
            </a:r>
            <a:br>
              <a:rPr lang="fa-IR" sz="2400" b="1" dirty="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*وزن </a:t>
            </a:r>
            <a:r>
              <a:rPr lang="fa-IR" sz="2400" b="1" dirty="0">
                <a:solidFill>
                  <a:schemeClr val="bg1"/>
                </a:solidFill>
                <a:latin typeface="Arial Black" panose="020B0A04020102020204" pitchFamily="34" charset="0"/>
                <a:cs typeface="B Titr" panose="00000700000000000000" pitchFamily="2" charset="-78"/>
              </a:rPr>
              <a:t>سنجی </a:t>
            </a:r>
            <a:r>
              <a:rPr lang="fa-IR" sz="2400" b="1" dirty="0" smtClean="0">
                <a:solidFill>
                  <a:schemeClr val="bg1"/>
                </a:solidFill>
                <a:latin typeface="Arial Black" panose="020B0A04020102020204" pitchFamily="34" charset="0"/>
                <a:cs typeface="B Titr" panose="00000700000000000000" pitchFamily="2" charset="-78"/>
              </a:rPr>
              <a:t>زیر </a:t>
            </a:r>
            <a:r>
              <a:rPr lang="fa-IR" sz="2400" b="1" dirty="0">
                <a:solidFill>
                  <a:schemeClr val="bg1"/>
                </a:solidFill>
                <a:latin typeface="Arial Black" panose="020B0A04020102020204" pitchFamily="34" charset="0"/>
                <a:cs typeface="B Titr" panose="00000700000000000000" pitchFamily="2" charset="-78"/>
              </a:rPr>
              <a:t>آب</a:t>
            </a:r>
            <a:br>
              <a:rPr lang="fa-IR" sz="2400" b="1" dirty="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*مقاومت </a:t>
            </a:r>
            <a:r>
              <a:rPr lang="fa-IR" sz="2400" b="1" dirty="0">
                <a:solidFill>
                  <a:schemeClr val="bg1"/>
                </a:solidFill>
                <a:latin typeface="Arial Black" panose="020B0A04020102020204" pitchFamily="34" charset="0"/>
                <a:cs typeface="B Titr" panose="00000700000000000000" pitchFamily="2" charset="-78"/>
              </a:rPr>
              <a:t>بیوالکتریکی(</a:t>
            </a:r>
            <a:r>
              <a:rPr lang="en-GB" sz="2400" b="1" dirty="0" smtClean="0">
                <a:solidFill>
                  <a:schemeClr val="bg1"/>
                </a:solidFill>
                <a:latin typeface="Arial Black" panose="020B0A04020102020204" pitchFamily="34" charset="0"/>
                <a:cs typeface="B Titr" panose="00000700000000000000" pitchFamily="2" charset="-78"/>
              </a:rPr>
              <a:t>BIA</a:t>
            </a:r>
            <a:r>
              <a:rPr lang="fa-IR" sz="2400" b="1" dirty="0" smtClean="0">
                <a:solidFill>
                  <a:schemeClr val="bg1"/>
                </a:solidFill>
                <a:latin typeface="Arial Black" panose="020B0A04020102020204" pitchFamily="34" charset="0"/>
                <a:cs typeface="B Titr" panose="00000700000000000000" pitchFamily="2" charset="-78"/>
              </a:rPr>
              <a:t>)</a:t>
            </a:r>
            <a:r>
              <a:rPr lang="en-GB" sz="2400" b="1" dirty="0">
                <a:solidFill>
                  <a:schemeClr val="bg1"/>
                </a:solidFill>
                <a:latin typeface="Arial Black" panose="020B0A04020102020204" pitchFamily="34" charset="0"/>
                <a:cs typeface="B Titr" panose="00000700000000000000" pitchFamily="2" charset="-78"/>
              </a:rPr>
              <a:t/>
            </a:r>
            <a:br>
              <a:rPr lang="en-GB" sz="2400" b="1" dirty="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*برآورد </a:t>
            </a:r>
            <a:r>
              <a:rPr lang="fa-IR" sz="2400" b="1" dirty="0">
                <a:solidFill>
                  <a:schemeClr val="bg1"/>
                </a:solidFill>
                <a:latin typeface="Arial Black" panose="020B0A04020102020204" pitchFamily="34" charset="0"/>
                <a:cs typeface="B Titr" panose="00000700000000000000" pitchFamily="2" charset="-78"/>
              </a:rPr>
              <a:t>جذب اشعه ایکس(</a:t>
            </a:r>
            <a:r>
              <a:rPr lang="en-GB" sz="2400" b="1" dirty="0" smtClean="0">
                <a:solidFill>
                  <a:schemeClr val="bg1"/>
                </a:solidFill>
                <a:latin typeface="Arial Black" panose="020B0A04020102020204" pitchFamily="34" charset="0"/>
                <a:cs typeface="B Titr" panose="00000700000000000000" pitchFamily="2" charset="-78"/>
              </a:rPr>
              <a:t>DEXA</a:t>
            </a:r>
            <a:r>
              <a:rPr lang="fa-IR" sz="2400" b="1" dirty="0" smtClean="0">
                <a:solidFill>
                  <a:schemeClr val="bg1"/>
                </a:solidFill>
                <a:latin typeface="Arial Black" panose="020B0A04020102020204" pitchFamily="34" charset="0"/>
                <a:cs typeface="B Titr" panose="00000700000000000000" pitchFamily="2" charset="-78"/>
              </a:rPr>
              <a:t>)</a:t>
            </a:r>
            <a:r>
              <a:rPr lang="en-GB" sz="2400" b="1" dirty="0">
                <a:solidFill>
                  <a:schemeClr val="bg1"/>
                </a:solidFill>
                <a:latin typeface="Arial Black" panose="020B0A04020102020204" pitchFamily="34" charset="0"/>
                <a:cs typeface="B Titr" panose="00000700000000000000" pitchFamily="2" charset="-78"/>
              </a:rPr>
              <a:t/>
            </a:r>
            <a:br>
              <a:rPr lang="en-GB" sz="2400" b="1" dirty="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*پرتونگاری </a:t>
            </a:r>
            <a:r>
              <a:rPr lang="fa-IR" sz="2400" b="1" dirty="0">
                <a:solidFill>
                  <a:schemeClr val="bg1"/>
                </a:solidFill>
                <a:latin typeface="Arial Black" panose="020B0A04020102020204" pitchFamily="34" charset="0"/>
                <a:cs typeface="B Titr" panose="00000700000000000000" pitchFamily="2" charset="-78"/>
              </a:rPr>
              <a:t>کامپیوتری(</a:t>
            </a:r>
            <a:r>
              <a:rPr lang="en-GB" sz="2400" b="1" dirty="0" smtClean="0">
                <a:solidFill>
                  <a:schemeClr val="bg1"/>
                </a:solidFill>
                <a:latin typeface="Arial Black" panose="020B0A04020102020204" pitchFamily="34" charset="0"/>
                <a:cs typeface="B Titr" panose="00000700000000000000" pitchFamily="2" charset="-78"/>
              </a:rPr>
              <a:t>CT</a:t>
            </a:r>
            <a:r>
              <a:rPr lang="fa-IR" sz="2400" b="1" dirty="0" smtClean="0">
                <a:solidFill>
                  <a:schemeClr val="bg1"/>
                </a:solidFill>
                <a:latin typeface="Arial Black" panose="020B0A04020102020204" pitchFamily="34" charset="0"/>
                <a:cs typeface="B Titr" panose="00000700000000000000" pitchFamily="2" charset="-78"/>
              </a:rPr>
              <a:t>)</a:t>
            </a:r>
            <a:r>
              <a:rPr lang="en-GB" sz="2400" b="1" dirty="0">
                <a:solidFill>
                  <a:schemeClr val="bg1"/>
                </a:solidFill>
                <a:latin typeface="Arial Black" panose="020B0A04020102020204" pitchFamily="34" charset="0"/>
                <a:cs typeface="B Titr" panose="00000700000000000000" pitchFamily="2" charset="-78"/>
              </a:rPr>
              <a:t/>
            </a:r>
            <a:br>
              <a:rPr lang="en-GB" sz="2400" b="1" dirty="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*تعیین </a:t>
            </a:r>
            <a:r>
              <a:rPr lang="fa-IR" sz="2400" b="1" dirty="0">
                <a:solidFill>
                  <a:schemeClr val="bg1"/>
                </a:solidFill>
                <a:latin typeface="Arial Black" panose="020B0A04020102020204" pitchFamily="34" charset="0"/>
                <a:cs typeface="B Titr" panose="00000700000000000000" pitchFamily="2" charset="-78"/>
              </a:rPr>
              <a:t>آب کل بدن و پتاسیم بدن</a:t>
            </a:r>
            <a:br>
              <a:rPr lang="fa-IR" sz="2400" b="1" dirty="0">
                <a:solidFill>
                  <a:schemeClr val="bg1"/>
                </a:solidFill>
                <a:latin typeface="Arial Black" panose="020B0A04020102020204" pitchFamily="34" charset="0"/>
                <a:cs typeface="B Titr" panose="00000700000000000000" pitchFamily="2" charset="-78"/>
              </a:rPr>
            </a:br>
            <a:r>
              <a:rPr lang="fa-IR" sz="2400" b="1" dirty="0" smtClean="0">
                <a:solidFill>
                  <a:schemeClr val="bg1"/>
                </a:solidFill>
                <a:latin typeface="Arial Black" panose="020B0A04020102020204" pitchFamily="34" charset="0"/>
                <a:cs typeface="B Titr" panose="00000700000000000000" pitchFamily="2" charset="-78"/>
              </a:rPr>
              <a:t>* </a:t>
            </a:r>
            <a:r>
              <a:rPr lang="fa-IR" sz="2400" b="1" dirty="0">
                <a:solidFill>
                  <a:schemeClr val="bg1"/>
                </a:solidFill>
                <a:latin typeface="Arial Black" panose="020B0A04020102020204" pitchFamily="34" charset="0"/>
                <a:cs typeface="B Titr" panose="00000700000000000000" pitchFamily="2" charset="-78"/>
              </a:rPr>
              <a:t>استفاده از </a:t>
            </a:r>
            <a:r>
              <a:rPr lang="en-GB" sz="2400" b="1" dirty="0" smtClean="0">
                <a:solidFill>
                  <a:schemeClr val="bg1"/>
                </a:solidFill>
                <a:latin typeface="Arial Black" panose="020B0A04020102020204" pitchFamily="34" charset="0"/>
                <a:cs typeface="B Titr" panose="00000700000000000000" pitchFamily="2" charset="-78"/>
              </a:rPr>
              <a:t>BMI</a:t>
            </a:r>
            <a:r>
              <a:rPr lang="fa-IR" sz="2400" b="1" dirty="0">
                <a:solidFill>
                  <a:schemeClr val="bg1"/>
                </a:solidFill>
                <a:latin typeface="Arial Black" panose="020B0A04020102020204" pitchFamily="34" charset="0"/>
                <a:cs typeface="B Titr" panose="00000700000000000000" pitchFamily="2" charset="-78"/>
              </a:rPr>
              <a:t/>
            </a:r>
            <a:br>
              <a:rPr lang="fa-IR" sz="2400" b="1" dirty="0">
                <a:solidFill>
                  <a:schemeClr val="bg1"/>
                </a:solidFill>
                <a:latin typeface="Arial Black" panose="020B0A04020102020204" pitchFamily="34" charset="0"/>
                <a:cs typeface="B Titr" panose="00000700000000000000" pitchFamily="2" charset="-78"/>
              </a:rPr>
            </a:br>
            <a:r>
              <a:rPr lang="fa-IR" sz="2400" b="1" dirty="0">
                <a:solidFill>
                  <a:schemeClr val="bg1"/>
                </a:solidFill>
                <a:latin typeface="Arial Black" panose="020B0A04020102020204" pitchFamily="34" charset="0"/>
                <a:cs typeface="B Titr" panose="00000700000000000000" pitchFamily="2" charset="-78"/>
              </a:rPr>
              <a:t>بهترین روش برای ارزیابی چاقی محاسبه درصد چربی بدن است.</a:t>
            </a:r>
            <a:endParaRPr lang="en-GB" sz="2400" b="1" dirty="0">
              <a:solidFill>
                <a:schemeClr val="bg1"/>
              </a:solidFill>
              <a:latin typeface="Arial Black" panose="020B0A04020102020204" pitchFamily="34" charset="0"/>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a:ln w="22225">
                  <a:solidFill>
                    <a:schemeClr val="accent2"/>
                  </a:solidFill>
                  <a:prstDash val="solid"/>
                </a:ln>
                <a:solidFill>
                  <a:schemeClr val="tx1"/>
                </a:solidFill>
                <a:latin typeface="Arial Black" panose="020B0A04020102020204" pitchFamily="34" charset="0"/>
                <a:cs typeface="B Titr" panose="00000700000000000000" pitchFamily="2" charset="-78"/>
              </a:rPr>
              <a:t>6</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rtl="1">
              <a:defRPr/>
            </a:pPr>
            <a:r>
              <a:rPr lang="fa-IR" sz="3600" dirty="0" smtClean="0">
                <a:solidFill>
                  <a:srgbClr val="0BD0D9">
                    <a:lumMod val="40000"/>
                    <a:lumOff val="60000"/>
                  </a:srgbClr>
                </a:solidFill>
                <a:cs typeface="B Titr" panose="00000700000000000000" pitchFamily="2" charset="-78"/>
              </a:rPr>
              <a:t>روش های ارزیابی </a:t>
            </a:r>
            <a:r>
              <a:rPr lang="fa-IR" sz="3600" dirty="0">
                <a:solidFill>
                  <a:srgbClr val="0BD0D9">
                    <a:lumMod val="40000"/>
                    <a:lumOff val="60000"/>
                  </a:srgbClr>
                </a:solidFill>
                <a:cs typeface="B Titr" panose="00000700000000000000" pitchFamily="2" charset="-78"/>
              </a:rPr>
              <a:t>چاقی</a:t>
            </a:r>
            <a:endParaRPr lang="en-GB" sz="3600" dirty="0">
              <a:solidFill>
                <a:srgbClr val="0BD0D9">
                  <a:lumMod val="40000"/>
                  <a:lumOff val="60000"/>
                </a:srgbClr>
              </a:solidFill>
              <a:latin typeface="Arial Black" panose="020B0A04020102020204" pitchFamily="34" charset="0"/>
              <a:cs typeface="B Titr" panose="00000700000000000000" pitchFamily="2" charset="-78"/>
            </a:endParaRPr>
          </a:p>
        </p:txBody>
      </p:sp>
      <p:pic>
        <p:nvPicPr>
          <p:cNvPr id="10" name="Picture 4" descr="https://static1.squarespace.com/static/54ca5fbce4b0a65f21a11f58/t/5667975adc5cb4375e24fb08/14496295309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01" y="3670351"/>
            <a:ext cx="3780137" cy="21702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00" y="1204362"/>
            <a:ext cx="3809138" cy="2465989"/>
          </a:xfrm>
          <a:prstGeom prst="rect">
            <a:avLst/>
          </a:prstGeom>
        </p:spPr>
      </p:pic>
      <p:pic>
        <p:nvPicPr>
          <p:cNvPr id="12" name="Picture 11"/>
          <p:cNvPicPr>
            <a:picLocks noChangeAspect="1"/>
          </p:cNvPicPr>
          <p:nvPr/>
        </p:nvPicPr>
        <p:blipFill>
          <a:blip r:embed="rId6"/>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85028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085549"/>
            <a:ext cx="9164090" cy="5681012"/>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 مصرف </a:t>
            </a:r>
            <a:r>
              <a:rPr lang="fa-IR" sz="2400" b="1" dirty="0">
                <a:solidFill>
                  <a:schemeClr val="bg1"/>
                </a:solidFill>
                <a:cs typeface="B Titr" panose="00000700000000000000" pitchFamily="2" charset="-78"/>
              </a:rPr>
              <a:t>غذا بعد از ورزش (حداکثر دو ساعت پس از ورزش) در مقایسه با ساعات دیگر احتمال کمتری برای تبدیل شدن به چربی در بافت چربی دارد.</a:t>
            </a:r>
            <a:br>
              <a:rPr lang="fa-IR" sz="2400" b="1" dirty="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مصرف </a:t>
            </a:r>
            <a:r>
              <a:rPr lang="fa-IR" sz="2400" b="1" dirty="0">
                <a:solidFill>
                  <a:schemeClr val="bg1"/>
                </a:solidFill>
                <a:cs typeface="B Titr" panose="00000700000000000000" pitchFamily="2" charset="-78"/>
              </a:rPr>
              <a:t>پروتئین پس از ورزش موجب افزایش توده عضلانی و ریکاوری </a:t>
            </a:r>
            <a:r>
              <a:rPr lang="fa-IR" sz="2400" b="1" dirty="0" smtClean="0">
                <a:solidFill>
                  <a:schemeClr val="bg1"/>
                </a:solidFill>
                <a:cs typeface="B Titr" panose="00000700000000000000" pitchFamily="2" charset="-78"/>
              </a:rPr>
              <a:t>بهتر است.</a:t>
            </a:r>
            <a:r>
              <a:rPr lang="fa-IR" sz="2400" b="1" dirty="0">
                <a:solidFill>
                  <a:schemeClr val="bg1"/>
                </a:solidFill>
                <a:cs typeface="B Titr" panose="00000700000000000000" pitchFamily="2" charset="-78"/>
              </a:rPr>
              <a:t/>
            </a:r>
            <a:br>
              <a:rPr lang="fa-IR" sz="2400" b="1" dirty="0">
                <a:solidFill>
                  <a:schemeClr val="bg1"/>
                </a:solidFill>
                <a:cs typeface="B Titr" panose="00000700000000000000" pitchFamily="2" charset="-78"/>
              </a:rPr>
            </a:br>
            <a:r>
              <a:rPr lang="fa-IR" sz="2400" b="1" dirty="0" smtClean="0">
                <a:solidFill>
                  <a:schemeClr val="bg1"/>
                </a:solidFill>
                <a:cs typeface="B Titr" panose="00000700000000000000" pitchFamily="2" charset="-78"/>
              </a:rPr>
              <a:t>* از </a:t>
            </a:r>
            <a:r>
              <a:rPr lang="fa-IR" sz="2400" b="1" dirty="0">
                <a:solidFill>
                  <a:schemeClr val="bg1"/>
                </a:solidFill>
                <a:cs typeface="B Titr" panose="00000700000000000000" pitchFamily="2" charset="-78"/>
              </a:rPr>
              <a:t>آنجایی که افزایش عضله افزایش وزن را به همراه دارد برخی به اشتباه از خوردن پروتئین بعد از ورزش اجتناب می کنند</a:t>
            </a:r>
            <a:r>
              <a:rPr lang="fa-IR" sz="2400" b="1" dirty="0" smtClean="0">
                <a:solidFill>
                  <a:schemeClr val="bg1"/>
                </a:solidFill>
                <a:cs typeface="B Titr" panose="00000700000000000000" pitchFamily="2" charset="-78"/>
              </a:rPr>
              <a:t>.</a:t>
            </a:r>
            <a:br>
              <a:rPr lang="fa-IR" sz="2400" b="1" dirty="0" smtClean="0">
                <a:solidFill>
                  <a:schemeClr val="bg1"/>
                </a:solidFill>
                <a:cs typeface="B Titr" panose="00000700000000000000" pitchFamily="2" charset="-78"/>
              </a:rPr>
            </a:br>
            <a:r>
              <a:rPr lang="fa-IR" sz="2400" b="1" dirty="0">
                <a:solidFill>
                  <a:schemeClr val="bg1"/>
                </a:solidFill>
                <a:cs typeface="B Titr" panose="00000700000000000000" pitchFamily="2" charset="-78"/>
              </a:rPr>
              <a:t>* برخی از تحقیقات نشان دادند مصرف پروتئین بعد از تمرینات ورزشی موجب کاهش کالری دریافتی می شود.</a:t>
            </a:r>
            <a:br>
              <a:rPr lang="fa-IR" sz="2400" b="1" dirty="0">
                <a:solidFill>
                  <a:schemeClr val="bg1"/>
                </a:solidFill>
                <a:cs typeface="B Titr" panose="00000700000000000000" pitchFamily="2" charset="-78"/>
              </a:rPr>
            </a:br>
            <a:endParaRPr lang="fa-IR"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60</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بعد از ورزش </a:t>
            </a:r>
            <a:r>
              <a:rPr lang="fa-IR" sz="3600" dirty="0" smtClean="0">
                <a:solidFill>
                  <a:schemeClr val="accent3">
                    <a:lumMod val="40000"/>
                    <a:lumOff val="60000"/>
                  </a:schemeClr>
                </a:solidFill>
                <a:cs typeface="B Titr" panose="00000700000000000000" pitchFamily="2" charset="-78"/>
              </a:rPr>
              <a:t>چه </a:t>
            </a:r>
            <a:r>
              <a:rPr lang="fa-IR" sz="3600" dirty="0">
                <a:solidFill>
                  <a:schemeClr val="accent3">
                    <a:lumMod val="40000"/>
                    <a:lumOff val="60000"/>
                  </a:schemeClr>
                </a:solidFill>
                <a:cs typeface="B Titr" panose="00000700000000000000" pitchFamily="2" charset="-78"/>
              </a:rPr>
              <a:t>بخوریم؟ </a:t>
            </a:r>
            <a:endParaRPr lang="fa-IR" sz="4400" dirty="0">
              <a:solidFill>
                <a:schemeClr val="accent3">
                  <a:lumMod val="40000"/>
                  <a:lumOff val="60000"/>
                </a:schemeClr>
              </a:solidFill>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sp>
        <p:nvSpPr>
          <p:cNvPr id="14" name="Title 1"/>
          <p:cNvSpPr txBox="1">
            <a:spLocks/>
          </p:cNvSpPr>
          <p:nvPr/>
        </p:nvSpPr>
        <p:spPr>
          <a:xfrm>
            <a:off x="145939" y="2042504"/>
            <a:ext cx="9011339" cy="3779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en-US" sz="2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70552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085549"/>
            <a:ext cx="9164090" cy="5681012"/>
          </a:xfrm>
          <a:solidFill>
            <a:schemeClr val="accent3"/>
          </a:solidFill>
          <a:ln>
            <a:solidFill>
              <a:schemeClr val="bg1"/>
            </a:solidFill>
          </a:ln>
        </p:spPr>
        <p:txBody>
          <a:bodyPr>
            <a:noAutofit/>
          </a:bodyPr>
          <a:lstStyle/>
          <a:p>
            <a:pPr algn="r" rtl="1">
              <a:lnSpc>
                <a:spcPct val="150000"/>
              </a:lnSpc>
            </a:pPr>
            <a:endParaRPr lang="fa-IR"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61</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بعد از ورزش </a:t>
            </a:r>
            <a:r>
              <a:rPr lang="fa-IR" sz="3600" dirty="0" smtClean="0">
                <a:solidFill>
                  <a:schemeClr val="accent3">
                    <a:lumMod val="40000"/>
                    <a:lumOff val="60000"/>
                  </a:schemeClr>
                </a:solidFill>
                <a:cs typeface="B Titr" panose="00000700000000000000" pitchFamily="2" charset="-78"/>
              </a:rPr>
              <a:t>چه </a:t>
            </a:r>
            <a:r>
              <a:rPr lang="fa-IR" sz="3600" dirty="0">
                <a:solidFill>
                  <a:schemeClr val="accent3">
                    <a:lumMod val="40000"/>
                    <a:lumOff val="60000"/>
                  </a:schemeClr>
                </a:solidFill>
                <a:cs typeface="B Titr" panose="00000700000000000000" pitchFamily="2" charset="-78"/>
              </a:rPr>
              <a:t>بخوریم</a:t>
            </a:r>
            <a:r>
              <a:rPr lang="fa-IR" sz="3600" dirty="0" smtClean="0">
                <a:solidFill>
                  <a:schemeClr val="accent3">
                    <a:lumMod val="40000"/>
                    <a:lumOff val="60000"/>
                  </a:schemeClr>
                </a:solidFill>
                <a:cs typeface="B Titr" panose="00000700000000000000" pitchFamily="2" charset="-78"/>
              </a:rPr>
              <a:t>؟</a:t>
            </a:r>
            <a:endParaRPr lang="fa-IR" sz="4400" dirty="0">
              <a:solidFill>
                <a:schemeClr val="accent3">
                  <a:lumMod val="40000"/>
                  <a:lumOff val="60000"/>
                </a:schemeClr>
              </a:solidFill>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sp>
        <p:nvSpPr>
          <p:cNvPr id="14" name="Title 1"/>
          <p:cNvSpPr txBox="1">
            <a:spLocks/>
          </p:cNvSpPr>
          <p:nvPr/>
        </p:nvSpPr>
        <p:spPr>
          <a:xfrm>
            <a:off x="145939" y="2042504"/>
            <a:ext cx="9011339" cy="3779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en-US" sz="2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4"/>
          <a:srcRect l="26525" t="15426" r="28055" b="5010"/>
          <a:stretch/>
        </p:blipFill>
        <p:spPr>
          <a:xfrm>
            <a:off x="145938" y="1177871"/>
            <a:ext cx="9011339" cy="5476930"/>
          </a:xfrm>
          <a:prstGeom prst="rect">
            <a:avLst/>
          </a:prstGeom>
        </p:spPr>
      </p:pic>
      <p:pic>
        <p:nvPicPr>
          <p:cNvPr id="13" name="Picture 12"/>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04531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085549"/>
            <a:ext cx="9164090" cy="5681012"/>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
            </a:r>
            <a:br>
              <a:rPr lang="fa-IR" sz="2400" b="1" dirty="0" smtClean="0">
                <a:solidFill>
                  <a:schemeClr val="bg1"/>
                </a:solidFill>
                <a:cs typeface="B Titr" panose="00000700000000000000" pitchFamily="2" charset="-78"/>
              </a:rPr>
            </a:br>
            <a:endParaRPr lang="fa-IR"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62</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بعد از ورزش </a:t>
            </a:r>
            <a:r>
              <a:rPr lang="fa-IR" sz="3600" dirty="0" smtClean="0">
                <a:solidFill>
                  <a:schemeClr val="accent3">
                    <a:lumMod val="40000"/>
                    <a:lumOff val="60000"/>
                  </a:schemeClr>
                </a:solidFill>
                <a:cs typeface="B Titr" panose="00000700000000000000" pitchFamily="2" charset="-78"/>
              </a:rPr>
              <a:t>چه </a:t>
            </a:r>
            <a:r>
              <a:rPr lang="fa-IR" sz="3600" dirty="0">
                <a:solidFill>
                  <a:schemeClr val="accent3">
                    <a:lumMod val="40000"/>
                    <a:lumOff val="60000"/>
                  </a:schemeClr>
                </a:solidFill>
                <a:cs typeface="B Titr" panose="00000700000000000000" pitchFamily="2" charset="-78"/>
              </a:rPr>
              <a:t>بخوریم؟ </a:t>
            </a:r>
            <a:endParaRPr lang="fa-IR" sz="4400" dirty="0">
              <a:solidFill>
                <a:schemeClr val="accent3">
                  <a:lumMod val="40000"/>
                  <a:lumOff val="60000"/>
                </a:schemeClr>
              </a:solidFill>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sp>
        <p:nvSpPr>
          <p:cNvPr id="14" name="Title 1"/>
          <p:cNvSpPr txBox="1">
            <a:spLocks/>
          </p:cNvSpPr>
          <p:nvPr/>
        </p:nvSpPr>
        <p:spPr>
          <a:xfrm>
            <a:off x="145939" y="2042504"/>
            <a:ext cx="9011339" cy="3779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en-US" sz="2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4"/>
          <a:srcRect l="13051" t="56746" r="20575" b="23016"/>
          <a:stretch/>
        </p:blipFill>
        <p:spPr>
          <a:xfrm>
            <a:off x="186222" y="1159714"/>
            <a:ext cx="9000057" cy="1027367"/>
          </a:xfrm>
          <a:prstGeom prst="rect">
            <a:avLst/>
          </a:prstGeom>
        </p:spPr>
      </p:pic>
      <p:pic>
        <p:nvPicPr>
          <p:cNvPr id="15" name="Picture 14"/>
          <p:cNvPicPr>
            <a:picLocks noChangeAspect="1"/>
          </p:cNvPicPr>
          <p:nvPr/>
        </p:nvPicPr>
        <p:blipFill rotWithShape="1">
          <a:blip r:embed="rId5"/>
          <a:srcRect l="18096" t="19792" r="18989" b="5407"/>
          <a:stretch/>
        </p:blipFill>
        <p:spPr>
          <a:xfrm>
            <a:off x="145939" y="2278919"/>
            <a:ext cx="9040340" cy="4391895"/>
          </a:xfrm>
          <a:prstGeom prst="rect">
            <a:avLst/>
          </a:prstGeom>
        </p:spPr>
      </p:pic>
      <p:pic>
        <p:nvPicPr>
          <p:cNvPr id="16" name="Picture 15"/>
          <p:cNvPicPr>
            <a:picLocks noChangeAspect="1"/>
          </p:cNvPicPr>
          <p:nvPr/>
        </p:nvPicPr>
        <p:blipFill>
          <a:blip r:embed="rId6"/>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47293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085549"/>
            <a:ext cx="9164090" cy="5681012"/>
          </a:xfrm>
          <a:solidFill>
            <a:schemeClr val="accent3"/>
          </a:solidFill>
          <a:ln>
            <a:solidFill>
              <a:schemeClr val="bg1"/>
            </a:solidFill>
          </a:ln>
        </p:spPr>
        <p:txBody>
          <a:bodyPr>
            <a:noAutofit/>
          </a:bodyPr>
          <a:lstStyle/>
          <a:p>
            <a:pPr algn="r" rtl="1">
              <a:lnSpc>
                <a:spcPct val="150000"/>
              </a:lnSpc>
            </a:pPr>
            <a:r>
              <a:rPr lang="fa-IR" sz="2400" b="1" dirty="0">
                <a:solidFill>
                  <a:schemeClr val="bg1"/>
                </a:solidFill>
                <a:latin typeface="Arial Black" panose="020B0A04020102020204" pitchFamily="34" charset="0"/>
                <a:cs typeface="B Titr" panose="00000700000000000000" pitchFamily="2" charset="-78"/>
              </a:rPr>
              <a:t>چربی بخورید تا چربی شکمی شما کم شود</a:t>
            </a:r>
            <a:r>
              <a:rPr lang="fa-IR" sz="2400" b="1" dirty="0" smtClean="0">
                <a:solidFill>
                  <a:schemeClr val="bg1"/>
                </a:solidFill>
                <a:latin typeface="Arial Black" panose="020B0A04020102020204" pitchFamily="34" charset="0"/>
                <a:cs typeface="B Titr" panose="00000700000000000000" pitchFamily="2" charset="-78"/>
              </a:rPr>
              <a:t>!</a:t>
            </a:r>
            <a:br>
              <a:rPr lang="fa-IR" sz="2400" b="1" dirty="0" smtClean="0">
                <a:solidFill>
                  <a:schemeClr val="bg1"/>
                </a:solidFill>
                <a:latin typeface="Arial Black" panose="020B0A04020102020204" pitchFamily="34" charset="0"/>
                <a:cs typeface="B Titr" panose="00000700000000000000" pitchFamily="2" charset="-78"/>
              </a:rPr>
            </a:br>
            <a:r>
              <a:rPr lang="fa-IR" sz="2400" b="1" dirty="0">
                <a:solidFill>
                  <a:schemeClr val="bg1"/>
                </a:solidFill>
                <a:latin typeface="Arial Black" panose="020B0A04020102020204" pitchFamily="34" charset="0"/>
                <a:cs typeface="B Titr" panose="00000700000000000000" pitchFamily="2" charset="-78"/>
              </a:rPr>
              <a:t> </a:t>
            </a:r>
            <a:r>
              <a:rPr lang="fa-IR" sz="2400" b="1" dirty="0" smtClean="0">
                <a:solidFill>
                  <a:schemeClr val="bg1"/>
                </a:solidFill>
                <a:latin typeface="Arial Black" panose="020B0A04020102020204" pitchFamily="34" charset="0"/>
                <a:cs typeface="B Titr" panose="00000700000000000000" pitchFamily="2" charset="-78"/>
              </a:rPr>
              <a:t>                                                                                                                     </a:t>
            </a:r>
            <a:r>
              <a:rPr lang="en-US" sz="4400" dirty="0">
                <a:solidFill>
                  <a:srgbClr val="0000CC"/>
                </a:solidFill>
                <a:latin typeface="Arial Black" panose="020B0A04020102020204" pitchFamily="34" charset="0"/>
                <a:cs typeface="B Titr" panose="00000700000000000000" pitchFamily="2" charset="-78"/>
              </a:rPr>
              <a:t>MUFA</a:t>
            </a:r>
            <a:endParaRPr lang="fa-IR" sz="2400" b="1" dirty="0">
              <a:solidFill>
                <a:schemeClr val="bg1"/>
              </a:solidFill>
              <a:latin typeface="Arial Black" panose="020B0A04020102020204" pitchFamily="34" charset="0"/>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63</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بعد از ورزش </a:t>
            </a:r>
            <a:r>
              <a:rPr lang="fa-IR" sz="3600" dirty="0" smtClean="0">
                <a:solidFill>
                  <a:schemeClr val="accent3">
                    <a:lumMod val="40000"/>
                    <a:lumOff val="60000"/>
                  </a:schemeClr>
                </a:solidFill>
                <a:cs typeface="B Titr" panose="00000700000000000000" pitchFamily="2" charset="-78"/>
              </a:rPr>
              <a:t>چه </a:t>
            </a:r>
            <a:r>
              <a:rPr lang="fa-IR" sz="3600" dirty="0">
                <a:solidFill>
                  <a:schemeClr val="accent3">
                    <a:lumMod val="40000"/>
                    <a:lumOff val="60000"/>
                  </a:schemeClr>
                </a:solidFill>
                <a:cs typeface="B Titr" panose="00000700000000000000" pitchFamily="2" charset="-78"/>
              </a:rPr>
              <a:t>بخوریم؟ </a:t>
            </a:r>
            <a:endParaRPr lang="fa-IR" sz="4400" dirty="0">
              <a:solidFill>
                <a:schemeClr val="accent3">
                  <a:lumMod val="40000"/>
                  <a:lumOff val="60000"/>
                </a:schemeClr>
              </a:solidFill>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sp>
        <p:nvSpPr>
          <p:cNvPr id="14" name="Title 1"/>
          <p:cNvSpPr txBox="1">
            <a:spLocks/>
          </p:cNvSpPr>
          <p:nvPr/>
        </p:nvSpPr>
        <p:spPr>
          <a:xfrm>
            <a:off x="145939" y="2042504"/>
            <a:ext cx="9011339" cy="3779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en-US" sz="2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8560" y="1822822"/>
            <a:ext cx="5497191" cy="3336177"/>
          </a:xfrm>
          <a:prstGeom prst="rect">
            <a:avLst/>
          </a:prstGeom>
        </p:spPr>
      </p:pic>
      <p:sp>
        <p:nvSpPr>
          <p:cNvPr id="15" name="Content Placeholder 2"/>
          <p:cNvSpPr txBox="1">
            <a:spLocks/>
          </p:cNvSpPr>
          <p:nvPr/>
        </p:nvSpPr>
        <p:spPr>
          <a:xfrm>
            <a:off x="342615" y="5346700"/>
            <a:ext cx="8814663" cy="135963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b="1" dirty="0" smtClean="0">
                <a:solidFill>
                  <a:prstClr val="black"/>
                </a:solidFill>
                <a:latin typeface="Times New Roman" panose="02020603050405020304" pitchFamily="18" charset="0"/>
                <a:cs typeface="Times New Roman" panose="02020603050405020304" pitchFamily="18" charset="0"/>
              </a:rPr>
              <a:t>A study commissioned by </a:t>
            </a:r>
            <a:r>
              <a:rPr lang="en-US" b="1" i="1" dirty="0" smtClean="0">
                <a:solidFill>
                  <a:prstClr val="black"/>
                </a:solidFill>
                <a:latin typeface="Times New Roman" panose="02020603050405020304" pitchFamily="18" charset="0"/>
                <a:cs typeface="Times New Roman" panose="02020603050405020304" pitchFamily="18" charset="0"/>
              </a:rPr>
              <a:t>Prevention</a:t>
            </a:r>
            <a:r>
              <a:rPr lang="en-US" b="1" dirty="0" smtClean="0">
                <a:solidFill>
                  <a:prstClr val="black"/>
                </a:solidFill>
                <a:latin typeface="Times New Roman" panose="02020603050405020304" pitchFamily="18" charset="0"/>
                <a:cs typeface="Times New Roman" panose="02020603050405020304" pitchFamily="18" charset="0"/>
              </a:rPr>
              <a:t> at the Yale-Griffin Prevention Research Center found that overweight women who followed the diet for 28 days lost 8.4 pounds and nearly 2 inches around their waist.</a:t>
            </a:r>
            <a:endParaRPr lang="en-US" b="1"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81415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573191"/>
          </a:xfrm>
          <a:solidFill>
            <a:schemeClr val="accent3"/>
          </a:solidFill>
          <a:ln>
            <a:solidFill>
              <a:schemeClr val="bg1"/>
            </a:solidFill>
          </a:ln>
        </p:spPr>
        <p:txBody>
          <a:bodyPr>
            <a:noAutofit/>
          </a:bodyPr>
          <a:lstStyle/>
          <a:p>
            <a:pPr rtl="1">
              <a:lnSpc>
                <a:spcPct val="150000"/>
              </a:lnSpc>
            </a:pPr>
            <a:r>
              <a:rPr lang="fa-IR" sz="2400" b="1" dirty="0" smtClean="0">
                <a:solidFill>
                  <a:prstClr val="black"/>
                </a:solidFill>
                <a:latin typeface="Times New Roman" panose="02020603050405020304" pitchFamily="18" charset="0"/>
                <a:ea typeface="+mn-ea"/>
                <a:cs typeface="Times New Roman" panose="02020603050405020304" pitchFamily="18" charset="0"/>
              </a:rPr>
              <a:t/>
            </a:r>
            <a:br>
              <a:rPr lang="fa-IR" sz="2400" b="1" dirty="0" smtClean="0">
                <a:solidFill>
                  <a:prstClr val="black"/>
                </a:solidFill>
                <a:latin typeface="Times New Roman" panose="02020603050405020304" pitchFamily="18" charset="0"/>
                <a:ea typeface="+mn-ea"/>
                <a:cs typeface="Times New Roman" panose="02020603050405020304" pitchFamily="18" charset="0"/>
              </a:rPr>
            </a:br>
            <a:endParaRPr lang="en-US" sz="2400" b="1" dirty="0">
              <a:solidFill>
                <a:prstClr val="black"/>
              </a:solidFill>
              <a:latin typeface="Times New Roman" panose="02020603050405020304" pitchFamily="18" charset="0"/>
              <a:ea typeface="+mn-ea"/>
              <a:cs typeface="Times New Roman" panose="02020603050405020304" pitchFamily="18" charset="0"/>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64</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fa-IR" sz="3600" dirty="0">
                <a:solidFill>
                  <a:schemeClr val="accent3">
                    <a:lumMod val="40000"/>
                    <a:lumOff val="60000"/>
                  </a:schemeClr>
                </a:solidFill>
                <a:cs typeface="B Titr" panose="00000700000000000000" pitchFamily="2" charset="-78"/>
              </a:rPr>
              <a:t>هرم جدید </a:t>
            </a:r>
            <a:r>
              <a:rPr lang="en-GB" sz="3600" dirty="0">
                <a:solidFill>
                  <a:schemeClr val="accent3">
                    <a:lumMod val="40000"/>
                    <a:lumOff val="60000"/>
                  </a:schemeClr>
                </a:solidFill>
                <a:latin typeface="Arial Black" panose="020B0A04020102020204" pitchFamily="34" charset="0"/>
                <a:cs typeface="B Titr" panose="00000700000000000000" pitchFamily="2" charset="-78"/>
              </a:rPr>
              <a:t>USDA</a:t>
            </a:r>
            <a:endParaRPr lang="fa-IR" sz="4400" dirty="0">
              <a:solidFill>
                <a:schemeClr val="accent3">
                  <a:lumMod val="40000"/>
                  <a:lumOff val="60000"/>
                </a:schemeClr>
              </a:solidFill>
              <a:latin typeface="Arial Black" panose="020B0A04020102020204" pitchFamily="34" charset="0"/>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sp>
        <p:nvSpPr>
          <p:cNvPr id="14" name="Title 1"/>
          <p:cNvSpPr txBox="1">
            <a:spLocks/>
          </p:cNvSpPr>
          <p:nvPr/>
        </p:nvSpPr>
        <p:spPr>
          <a:xfrm>
            <a:off x="145939" y="2042504"/>
            <a:ext cx="9011339" cy="3779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en-US" sz="2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5" name="Content Placeholder 2"/>
          <p:cNvSpPr txBox="1">
            <a:spLocks/>
          </p:cNvSpPr>
          <p:nvPr/>
        </p:nvSpPr>
        <p:spPr>
          <a:xfrm>
            <a:off x="342615" y="5346700"/>
            <a:ext cx="8814663" cy="13596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b="1" dirty="0">
              <a:solidFill>
                <a:prstClr val="black"/>
              </a:solidFill>
              <a:latin typeface="Times New Roman" panose="02020603050405020304" pitchFamily="18" charset="0"/>
              <a:cs typeface="Times New Roman" panose="02020603050405020304" pitchFamily="18" charset="0"/>
            </a:endParaRPr>
          </a:p>
        </p:txBody>
      </p:sp>
      <p:pic>
        <p:nvPicPr>
          <p:cNvPr id="13" name="Picture 2" descr="Untitled-2"/>
          <p:cNvPicPr>
            <a:picLocks noChangeAspect="1" noChangeArrowheads="1"/>
          </p:cNvPicPr>
          <p:nvPr/>
        </p:nvPicPr>
        <p:blipFill rotWithShape="1">
          <a:blip r:embed="rId4">
            <a:extLst>
              <a:ext uri="{28A0092B-C50C-407E-A947-70E740481C1C}">
                <a14:useLocalDpi xmlns:a14="http://schemas.microsoft.com/office/drawing/2010/main" val="0"/>
              </a:ext>
            </a:extLst>
          </a:blip>
          <a:srcRect r="1905"/>
          <a:stretch/>
        </p:blipFill>
        <p:spPr bwMode="auto">
          <a:xfrm>
            <a:off x="1237108" y="1227478"/>
            <a:ext cx="6865074" cy="55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39425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573191"/>
          </a:xfrm>
          <a:solidFill>
            <a:schemeClr val="accent3"/>
          </a:solidFill>
          <a:ln>
            <a:solidFill>
              <a:schemeClr val="bg1"/>
            </a:solidFill>
          </a:ln>
        </p:spPr>
        <p:txBody>
          <a:bodyPr>
            <a:noAutofit/>
          </a:bodyPr>
          <a:lstStyle/>
          <a:p>
            <a:pPr algn="r" rtl="1">
              <a:lnSpc>
                <a:spcPct val="150000"/>
              </a:lnSpc>
            </a:pPr>
            <a:r>
              <a:rPr lang="fa-IR" sz="2800" dirty="0">
                <a:solidFill>
                  <a:srgbClr val="0000CC"/>
                </a:solidFill>
                <a:cs typeface="B Titr" panose="00000700000000000000" pitchFamily="2" charset="-78"/>
              </a:rPr>
              <a:t>آمارها نشان می دهد ایرانیان رکورددار </a:t>
            </a:r>
            <a:r>
              <a:rPr lang="fa-IR" sz="2800" dirty="0" smtClean="0">
                <a:solidFill>
                  <a:srgbClr val="0000CC"/>
                </a:solidFill>
                <a:cs typeface="B Titr" panose="00000700000000000000" pitchFamily="2" charset="-78"/>
              </a:rPr>
              <a:t>مصرف</a:t>
            </a:r>
            <a:br>
              <a:rPr lang="fa-IR" sz="2800" dirty="0" smtClean="0">
                <a:solidFill>
                  <a:srgbClr val="0000CC"/>
                </a:solidFill>
                <a:cs typeface="B Titr" panose="00000700000000000000" pitchFamily="2" charset="-78"/>
              </a:rPr>
            </a:br>
            <a:r>
              <a:rPr lang="fa-IR" sz="2800" dirty="0" smtClean="0">
                <a:solidFill>
                  <a:srgbClr val="0000CC"/>
                </a:solidFill>
                <a:cs typeface="B Titr" panose="00000700000000000000" pitchFamily="2" charset="-78"/>
              </a:rPr>
              <a:t> </a:t>
            </a:r>
            <a:r>
              <a:rPr lang="fa-IR" sz="2800" dirty="0">
                <a:solidFill>
                  <a:srgbClr val="0000CC"/>
                </a:solidFill>
                <a:cs typeface="B Titr" panose="00000700000000000000" pitchFamily="2" charset="-78"/>
              </a:rPr>
              <a:t>نمک، شکر و چربی  در جهان هستند!</a:t>
            </a:r>
            <a:endParaRPr lang="en-US" sz="2800" b="1" dirty="0">
              <a:solidFill>
                <a:prstClr val="black"/>
              </a:solidFill>
              <a:latin typeface="Times New Roman" panose="02020603050405020304" pitchFamily="18" charset="0"/>
              <a:ea typeface="+mn-ea"/>
              <a:cs typeface="Times New Roman" panose="02020603050405020304" pitchFamily="18" charset="0"/>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65</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fa-IR" sz="3600" dirty="0">
                <a:solidFill>
                  <a:schemeClr val="accent3">
                    <a:lumMod val="40000"/>
                    <a:lumOff val="60000"/>
                  </a:schemeClr>
                </a:solidFill>
                <a:cs typeface="B Titr" panose="00000700000000000000" pitchFamily="2" charset="-78"/>
              </a:rPr>
              <a:t>هرم جدید </a:t>
            </a:r>
            <a:r>
              <a:rPr lang="en-GB" sz="3600" dirty="0">
                <a:solidFill>
                  <a:schemeClr val="accent3">
                    <a:lumMod val="40000"/>
                    <a:lumOff val="60000"/>
                  </a:schemeClr>
                </a:solidFill>
                <a:latin typeface="Arial Black" panose="020B0A04020102020204" pitchFamily="34" charset="0"/>
                <a:cs typeface="B Titr" panose="00000700000000000000" pitchFamily="2" charset="-78"/>
              </a:rPr>
              <a:t>USDA</a:t>
            </a:r>
            <a:endParaRPr lang="fa-IR" sz="4400" dirty="0">
              <a:solidFill>
                <a:schemeClr val="accent3">
                  <a:lumMod val="40000"/>
                  <a:lumOff val="60000"/>
                </a:schemeClr>
              </a:solidFill>
              <a:latin typeface="Arial Black" panose="020B0A04020102020204" pitchFamily="34" charset="0"/>
              <a:cs typeface="B Titr" panose="00000700000000000000" pitchFamily="2" charset="-78"/>
            </a:endParaRPr>
          </a:p>
        </p:txBody>
      </p:sp>
      <p:sp>
        <p:nvSpPr>
          <p:cNvPr id="12" name="Title 1"/>
          <p:cNvSpPr txBox="1">
            <a:spLocks/>
          </p:cNvSpPr>
          <p:nvPr/>
        </p:nvSpPr>
        <p:spPr>
          <a:xfrm>
            <a:off x="145939" y="636777"/>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1"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002060"/>
              </a:solidFill>
              <a:effectLst/>
              <a:uLnTx/>
              <a:uFillTx/>
              <a:latin typeface="Trebuchet MS"/>
              <a:ea typeface="+mj-ea"/>
              <a:cs typeface="+mj-cs"/>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900" b="0" i="0" u="none" strike="noStrike" kern="1200" cap="none" spc="0" normalizeH="0" baseline="0" noProof="0" dirty="0">
              <a:ln>
                <a:noFill/>
              </a:ln>
              <a:solidFill>
                <a:srgbClr val="90C226"/>
              </a:solidFill>
              <a:effectLst/>
              <a:uLnTx/>
              <a:uFillTx/>
              <a:latin typeface="Trebuchet MS"/>
              <a:ea typeface="+mn-ea"/>
              <a:cs typeface="+mn-cs"/>
            </a:endParaRPr>
          </a:p>
        </p:txBody>
      </p:sp>
      <p:sp>
        <p:nvSpPr>
          <p:cNvPr id="14" name="Title 1"/>
          <p:cNvSpPr txBox="1">
            <a:spLocks/>
          </p:cNvSpPr>
          <p:nvPr/>
        </p:nvSpPr>
        <p:spPr>
          <a:xfrm>
            <a:off x="145939" y="2042504"/>
            <a:ext cx="9011339" cy="3779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en-US" sz="2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5" name="Content Placeholder 2"/>
          <p:cNvSpPr txBox="1">
            <a:spLocks/>
          </p:cNvSpPr>
          <p:nvPr/>
        </p:nvSpPr>
        <p:spPr>
          <a:xfrm>
            <a:off x="342615" y="5346700"/>
            <a:ext cx="8814663" cy="13596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b="1" dirty="0">
              <a:solidFill>
                <a:prstClr val="black"/>
              </a:solidFill>
              <a:latin typeface="Times New Roman" panose="02020603050405020304" pitchFamily="18" charset="0"/>
              <a:cs typeface="Times New Roman" panose="02020603050405020304" pitchFamily="18" charset="0"/>
            </a:endParaRPr>
          </a:p>
        </p:txBody>
      </p:sp>
      <p:pic>
        <p:nvPicPr>
          <p:cNvPr id="16"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26" y="3755234"/>
            <a:ext cx="9048151" cy="3011327"/>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642" y="1383874"/>
            <a:ext cx="2233913" cy="2180856"/>
          </a:xfrm>
          <a:prstGeom prst="rect">
            <a:avLst/>
          </a:prstGeom>
        </p:spPr>
      </p:pic>
      <p:pic>
        <p:nvPicPr>
          <p:cNvPr id="18" name="Picture 17"/>
          <p:cNvPicPr>
            <a:picLocks noChangeAspect="1"/>
          </p:cNvPicPr>
          <p:nvPr/>
        </p:nvPicPr>
        <p:blipFill>
          <a:blip r:embed="rId6"/>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1140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endParaRPr lang="en-US"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66</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تنظیم هورمونی – عصبی </a:t>
            </a:r>
            <a:r>
              <a:rPr lang="fa-IR" sz="3600" dirty="0" smtClean="0">
                <a:solidFill>
                  <a:schemeClr val="accent3">
                    <a:lumMod val="40000"/>
                    <a:lumOff val="60000"/>
                  </a:schemeClr>
                </a:solidFill>
                <a:cs typeface="B Titr" panose="00000700000000000000" pitchFamily="2" charset="-78"/>
              </a:rPr>
              <a:t>اشتها</a:t>
            </a:r>
            <a:endParaRPr lang="fa-IR" sz="3600" dirty="0">
              <a:solidFill>
                <a:schemeClr val="accent3">
                  <a:lumMod val="40000"/>
                  <a:lumOff val="60000"/>
                </a:schemeClr>
              </a:solidFill>
              <a:cs typeface="B Titr" panose="00000700000000000000" pitchFamily="2" charset="-78"/>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510" y="1291590"/>
            <a:ext cx="8902630" cy="5435903"/>
          </a:xfrm>
          <a:prstGeom prst="rect">
            <a:avLst/>
          </a:prstGeom>
        </p:spPr>
      </p:pic>
      <p:pic>
        <p:nvPicPr>
          <p:cNvPr id="10" name="Picture 9"/>
          <p:cNvPicPr>
            <a:picLocks noChangeAspect="1"/>
          </p:cNvPicPr>
          <p:nvPr/>
        </p:nvPicPr>
        <p:blipFill>
          <a:blip r:embed="rId5"/>
          <a:stretch>
            <a:fillRect/>
          </a:stretch>
        </p:blipFill>
        <p:spPr>
          <a:xfrm>
            <a:off x="9497086" y="4318503"/>
            <a:ext cx="2624286" cy="17813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43590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latin typeface="Arial Black" panose="020B0A04020102020204" pitchFamily="34" charset="0"/>
                <a:cs typeface="B Titr" panose="00000700000000000000" pitchFamily="2" charset="-78"/>
              </a:rPr>
              <a:t>گرلین و کاهش وزن</a:t>
            </a:r>
            <a:endParaRPr lang="en-US" sz="2400" b="1" dirty="0">
              <a:solidFill>
                <a:schemeClr val="bg1"/>
              </a:solidFill>
              <a:latin typeface="Arial Black" panose="020B0A04020102020204" pitchFamily="34" charset="0"/>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67</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a:solidFill>
                  <a:schemeClr val="accent3">
                    <a:lumMod val="40000"/>
                    <a:lumOff val="60000"/>
                  </a:schemeClr>
                </a:solidFill>
                <a:cs typeface="B Titr" panose="00000700000000000000" pitchFamily="2" charset="-78"/>
              </a:rPr>
              <a:t>گرلین و کاهش وزن</a:t>
            </a:r>
            <a:endParaRPr lang="fa-IR" sz="3600" b="1" dirty="0">
              <a:solidFill>
                <a:schemeClr val="accent3">
                  <a:lumMod val="40000"/>
                  <a:lumOff val="60000"/>
                </a:schemeClr>
              </a:solidFill>
              <a:cs typeface="B Titr" panose="00000700000000000000" pitchFamily="2" charset="-78"/>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142" y="4381500"/>
            <a:ext cx="2613186" cy="16954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Oval 4"/>
          <p:cNvSpPr/>
          <p:nvPr/>
        </p:nvSpPr>
        <p:spPr>
          <a:xfrm>
            <a:off x="5254980" y="5007749"/>
            <a:ext cx="2383239"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b="1">
                <a:solidFill>
                  <a:schemeClr val="bg1"/>
                </a:solidFill>
                <a:latin typeface="Arial Black" panose="020B0A04020102020204" pitchFamily="34" charset="0"/>
                <a:cs typeface="B Titr" panose="00000700000000000000" pitchFamily="2" charset="-78"/>
              </a:rPr>
              <a:t> بی اشتهایی ﻋﺼﺒﻲ</a:t>
            </a:r>
            <a:endParaRPr lang="en-GB" dirty="0"/>
          </a:p>
        </p:txBody>
      </p:sp>
      <p:sp>
        <p:nvSpPr>
          <p:cNvPr id="10" name="Oval 9"/>
          <p:cNvSpPr/>
          <p:nvPr/>
        </p:nvSpPr>
        <p:spPr>
          <a:xfrm>
            <a:off x="763885" y="2614558"/>
            <a:ext cx="2410375"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b="1" dirty="0">
                <a:solidFill>
                  <a:schemeClr val="bg1"/>
                </a:solidFill>
                <a:latin typeface="Arial Black" panose="020B0A04020102020204" pitchFamily="34" charset="0"/>
                <a:cs typeface="B Titr" panose="00000700000000000000" pitchFamily="2" charset="-78"/>
              </a:rPr>
              <a:t>ﻓﻌﺎﻟﻴﺖهای ﺑﺪﻧﻲ در اﻓﺮاد ﭼﺎق</a:t>
            </a:r>
            <a:endParaRPr lang="en-GB" dirty="0"/>
          </a:p>
        </p:txBody>
      </p:sp>
      <p:sp>
        <p:nvSpPr>
          <p:cNvPr id="13" name="Oval 12"/>
          <p:cNvSpPr/>
          <p:nvPr/>
        </p:nvSpPr>
        <p:spPr>
          <a:xfrm>
            <a:off x="6292167" y="2614558"/>
            <a:ext cx="2381373"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b="1" dirty="0">
                <a:solidFill>
                  <a:schemeClr val="bg1"/>
                </a:solidFill>
                <a:latin typeface="Arial Black" panose="020B0A04020102020204" pitchFamily="34" charset="0"/>
                <a:cs typeface="B Titr" panose="00000700000000000000" pitchFamily="2" charset="-78"/>
              </a:rPr>
              <a:t>برنامه ﻫﺎي ﺗﺮﻛﻴﺒﻲ ﻣﺤﺪودﻳﺖ ﻛﺎﻟﺮي</a:t>
            </a:r>
            <a:endParaRPr lang="en-GB" dirty="0"/>
          </a:p>
        </p:txBody>
      </p:sp>
      <p:sp>
        <p:nvSpPr>
          <p:cNvPr id="14" name="Oval 13"/>
          <p:cNvSpPr/>
          <p:nvPr/>
        </p:nvSpPr>
        <p:spPr>
          <a:xfrm>
            <a:off x="518255" y="3924300"/>
            <a:ext cx="241037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b="1" dirty="0" smtClean="0">
                <a:solidFill>
                  <a:schemeClr val="bg1"/>
                </a:solidFill>
                <a:latin typeface="Arial Black" panose="020B0A04020102020204" pitchFamily="34" charset="0"/>
                <a:cs typeface="B Titr" panose="00000700000000000000" pitchFamily="2" charset="-78"/>
              </a:rPr>
              <a:t> </a:t>
            </a:r>
            <a:r>
              <a:rPr lang="fa-IR" b="1" dirty="0">
                <a:solidFill>
                  <a:schemeClr val="bg1"/>
                </a:solidFill>
                <a:latin typeface="Arial Black" panose="020B0A04020102020204" pitchFamily="34" charset="0"/>
                <a:cs typeface="B Titr" panose="00000700000000000000" pitchFamily="2" charset="-78"/>
              </a:rPr>
              <a:t>رژﻳﻢ ﻏﺬاﻳﻲ ﻛﻢ ﻛﺎﻟﺮي</a:t>
            </a:r>
            <a:endParaRPr lang="en-GB" dirty="0"/>
          </a:p>
        </p:txBody>
      </p:sp>
      <p:sp>
        <p:nvSpPr>
          <p:cNvPr id="15" name="Oval 14"/>
          <p:cNvSpPr/>
          <p:nvPr/>
        </p:nvSpPr>
        <p:spPr>
          <a:xfrm>
            <a:off x="6635626" y="3834971"/>
            <a:ext cx="2381372"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b="1">
                <a:solidFill>
                  <a:schemeClr val="bg1"/>
                </a:solidFill>
                <a:latin typeface="Arial Black" panose="020B0A04020102020204" pitchFamily="34" charset="0"/>
                <a:cs typeface="B Titr" panose="00000700000000000000" pitchFamily="2" charset="-78"/>
              </a:rPr>
              <a:t>ﻻﻏﺮي ناﺷﻲ از ﺳﺮﻃﺎن</a:t>
            </a:r>
            <a:endParaRPr lang="en-GB" dirty="0"/>
          </a:p>
        </p:txBody>
      </p:sp>
      <p:sp>
        <p:nvSpPr>
          <p:cNvPr id="16" name="Flowchart: Alternate Process 15"/>
          <p:cNvSpPr/>
          <p:nvPr/>
        </p:nvSpPr>
        <p:spPr>
          <a:xfrm>
            <a:off x="3466210" y="1321514"/>
            <a:ext cx="2406869" cy="1306331"/>
          </a:xfrm>
          <a:prstGeom prst="flowChartAlternateProcess">
            <a:avLst/>
          </a:prstGeom>
          <a:solidFill>
            <a:srgbClr val="7834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smtClean="0">
                <a:cs typeface="B Titr" panose="00000700000000000000" pitchFamily="2" charset="-78"/>
              </a:rPr>
              <a:t>افزیش سطح پلاسمایی گرلین</a:t>
            </a:r>
            <a:endParaRPr lang="en-GB" sz="2400" dirty="0">
              <a:cs typeface="B Titr" panose="00000700000000000000" pitchFamily="2" charset="-78"/>
            </a:endParaRPr>
          </a:p>
        </p:txBody>
      </p:sp>
      <p:sp>
        <p:nvSpPr>
          <p:cNvPr id="17" name="7-Point Star 16"/>
          <p:cNvSpPr/>
          <p:nvPr/>
        </p:nvSpPr>
        <p:spPr>
          <a:xfrm>
            <a:off x="3373786" y="3337126"/>
            <a:ext cx="2772155" cy="1210509"/>
          </a:xfrm>
          <a:prstGeom prst="star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cs typeface="B Titr" panose="00000700000000000000" pitchFamily="2" charset="-78"/>
              </a:rPr>
              <a:t>کاهش</a:t>
            </a:r>
            <a:r>
              <a:rPr lang="fa-IR" sz="2400" dirty="0" smtClean="0">
                <a:cs typeface="B Titr" panose="00000700000000000000" pitchFamily="2" charset="-78"/>
              </a:rPr>
              <a:t> وزن</a:t>
            </a:r>
            <a:endParaRPr lang="en-GB" sz="2400" dirty="0">
              <a:cs typeface="B Titr" panose="00000700000000000000" pitchFamily="2" charset="-78"/>
            </a:endParaRPr>
          </a:p>
        </p:txBody>
      </p:sp>
      <p:sp>
        <p:nvSpPr>
          <p:cNvPr id="18" name="Oval 17"/>
          <p:cNvSpPr/>
          <p:nvPr/>
        </p:nvSpPr>
        <p:spPr>
          <a:xfrm>
            <a:off x="1944414" y="5007749"/>
            <a:ext cx="2462032"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b="1">
                <a:solidFill>
                  <a:schemeClr val="bg1"/>
                </a:solidFill>
                <a:latin typeface="Arial Black" panose="020B0A04020102020204" pitchFamily="34" charset="0"/>
                <a:cs typeface="B Titr" panose="00000700000000000000" pitchFamily="2" charset="-78"/>
              </a:rPr>
              <a:t>اﺧﺘﻼﻻت ﻗﻠﺒﻲ</a:t>
            </a:r>
            <a:endParaRPr lang="en-GB"/>
          </a:p>
        </p:txBody>
      </p:sp>
      <p:cxnSp>
        <p:nvCxnSpPr>
          <p:cNvPr id="20" name="Straight Arrow Connector 19"/>
          <p:cNvCxnSpPr>
            <a:endCxn id="17" idx="5"/>
          </p:cNvCxnSpPr>
          <p:nvPr/>
        </p:nvCxnSpPr>
        <p:spPr>
          <a:xfrm>
            <a:off x="3117834" y="3130263"/>
            <a:ext cx="530480" cy="446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5862508" y="3130263"/>
            <a:ext cx="528279" cy="433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5" idx="2"/>
            <a:endCxn id="17" idx="1"/>
          </p:cNvCxnSpPr>
          <p:nvPr/>
        </p:nvCxnSpPr>
        <p:spPr>
          <a:xfrm flipH="1" flipV="1">
            <a:off x="6145948" y="4115612"/>
            <a:ext cx="489678" cy="17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2928631" y="4105124"/>
            <a:ext cx="445155" cy="2904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3656009" y="4546885"/>
            <a:ext cx="467583" cy="460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5381297" y="4546885"/>
            <a:ext cx="555540" cy="460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Up Arrow 40"/>
          <p:cNvSpPr/>
          <p:nvPr/>
        </p:nvSpPr>
        <p:spPr>
          <a:xfrm>
            <a:off x="4517547" y="2701694"/>
            <a:ext cx="484632" cy="50274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7235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01" y="1183148"/>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س</a:t>
            </a:r>
            <a:endParaRPr lang="en-US" sz="2400" b="1" dirty="0">
              <a:solidFill>
                <a:schemeClr val="bg1"/>
              </a:solidFill>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68</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38913" y="-2027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3600" dirty="0" smtClean="0">
                <a:solidFill>
                  <a:schemeClr val="accent3">
                    <a:lumMod val="40000"/>
                    <a:lumOff val="60000"/>
                  </a:schemeClr>
                </a:solidFill>
                <a:cs typeface="B Titr" panose="00000700000000000000" pitchFamily="2" charset="-78"/>
              </a:rPr>
              <a:t>فعالیت ورزشی، گرلین و موازنه انرژی</a:t>
            </a:r>
            <a:endParaRPr lang="fa-IR" sz="3600" b="1" dirty="0">
              <a:solidFill>
                <a:schemeClr val="accent3">
                  <a:lumMod val="40000"/>
                  <a:lumOff val="60000"/>
                </a:schemeClr>
              </a:solidFill>
              <a:cs typeface="B Titr" panose="00000700000000000000" pitchFamily="2" charset="-78"/>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142" y="4381500"/>
            <a:ext cx="2613186" cy="16954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itle 1"/>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smtClean="0">
                <a:ln>
                  <a:noFill/>
                </a:ln>
                <a:solidFill>
                  <a:srgbClr val="0000FF"/>
                </a:solidFill>
                <a:effectLst/>
                <a:uLnTx/>
                <a:uFillTx/>
                <a:latin typeface="Trebuchet MS" panose="020B0603020202020204"/>
                <a:ea typeface="+mj-ea"/>
                <a:cs typeface="B Homa" panose="00000400000000000000" pitchFamily="2" charset="-78"/>
              </a:rPr>
              <a:t/>
            </a:r>
            <a:br>
              <a:rPr kumimoji="0" lang="en-US" altLang="en-US" sz="3600" b="1" i="0" u="none" strike="noStrike" kern="1200" cap="none" spc="0" normalizeH="0" baseline="0" noProof="0" smtClean="0">
                <a:ln>
                  <a:noFill/>
                </a:ln>
                <a:solidFill>
                  <a:srgbClr val="0000FF"/>
                </a:solidFill>
                <a:effectLst/>
                <a:uLnTx/>
                <a:uFillTx/>
                <a:latin typeface="Trebuchet MS" panose="020B0603020202020204"/>
                <a:ea typeface="+mj-ea"/>
                <a:cs typeface="B Homa" panose="00000400000000000000" pitchFamily="2" charset="-78"/>
              </a:rPr>
            </a:br>
            <a:endParaRPr kumimoji="0" lang="en-US" sz="3600" b="0" i="0" u="none" strike="noStrike" kern="1200" cap="none" spc="0" normalizeH="0" baseline="0" noProof="0" dirty="0">
              <a:ln>
                <a:noFill/>
              </a:ln>
              <a:solidFill>
                <a:srgbClr val="3494BA">
                  <a:lumMod val="75000"/>
                </a:srgbClr>
              </a:solidFill>
              <a:effectLst/>
              <a:uLnTx/>
              <a:uFillTx/>
              <a:latin typeface="Trebuchet MS" panose="020B0603020202020204"/>
              <a:ea typeface="+mj-ea"/>
              <a:cs typeface="+mj-cs"/>
            </a:endParaRPr>
          </a:p>
        </p:txBody>
      </p:sp>
      <p:sp>
        <p:nvSpPr>
          <p:cNvPr id="12" name="Rectangle 11"/>
          <p:cNvSpPr/>
          <p:nvPr/>
        </p:nvSpPr>
        <p:spPr>
          <a:xfrm>
            <a:off x="677334" y="1982738"/>
            <a:ext cx="7183966" cy="954107"/>
          </a:xfrm>
          <a:prstGeom prst="rect">
            <a:avLst/>
          </a:prstGeom>
        </p:spPr>
        <p:txBody>
          <a:bodyPr wrap="square">
            <a:spAutoFit/>
          </a:bodyPr>
          <a:lstStyle/>
          <a:p>
            <a:pPr marL="457200" indent="-457200" algn="r" rtl="1">
              <a:buFont typeface="Wingdings" panose="05000000000000000000" pitchFamily="2" charset="2"/>
              <a:buChar char="Ø"/>
            </a:pPr>
            <a:endParaRPr lang="fa-IR" altLang="en-US" sz="2800" dirty="0">
              <a:solidFill>
                <a:prstClr val="black"/>
              </a:solidFill>
              <a:cs typeface="B Titr" panose="00000700000000000000" pitchFamily="2" charset="-78"/>
            </a:endParaRPr>
          </a:p>
          <a:p>
            <a:pPr marL="457200" indent="-457200" algn="r" rtl="1">
              <a:buFont typeface="Wingdings" panose="05000000000000000000" pitchFamily="2" charset="2"/>
              <a:buChar char="Ø"/>
            </a:pPr>
            <a:endParaRPr lang="fa-IR" altLang="en-US" sz="2800" dirty="0">
              <a:solidFill>
                <a:prstClr val="black"/>
              </a:solidFill>
              <a:cs typeface="B Titr" panose="00000700000000000000" pitchFamily="2" charset="-78"/>
            </a:endParaRPr>
          </a:p>
        </p:txBody>
      </p:sp>
      <p:sp>
        <p:nvSpPr>
          <p:cNvPr id="19" name="Slide Number Placeholder 1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3494BA">
                  <a:lumMod val="75000"/>
                </a:srgbClr>
              </a:solidFill>
              <a:effectLst/>
              <a:uLnTx/>
              <a:uFillTx/>
              <a:latin typeface="Trebuchet MS" panose="020B0603020202020204"/>
              <a:ea typeface="+mn-ea"/>
              <a:cs typeface="+mn-cs"/>
            </a:endParaRPr>
          </a:p>
        </p:txBody>
      </p:sp>
      <p:sp>
        <p:nvSpPr>
          <p:cNvPr id="18" name="Striped Right Arrow 17"/>
          <p:cNvSpPr/>
          <p:nvPr/>
        </p:nvSpPr>
        <p:spPr>
          <a:xfrm>
            <a:off x="6509226" y="4345685"/>
            <a:ext cx="690956" cy="340270"/>
          </a:xfrm>
          <a:prstGeom prst="stripedRightArrow">
            <a:avLst/>
          </a:prstGeom>
          <a:solidFill>
            <a:srgbClr val="D614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endParaRPr lang="fa-IR" kern="0" dirty="0">
              <a:solidFill>
                <a:prstClr val="white"/>
              </a:solidFill>
              <a:latin typeface="Arial Black" panose="020B0A04020102020204" pitchFamily="34" charset="0"/>
              <a:cs typeface="B Titr" panose="00000700000000000000" pitchFamily="2" charset="-78"/>
            </a:endParaRPr>
          </a:p>
        </p:txBody>
      </p:sp>
      <p:sp>
        <p:nvSpPr>
          <p:cNvPr id="22" name="Right Arrow Callout 21"/>
          <p:cNvSpPr/>
          <p:nvPr/>
        </p:nvSpPr>
        <p:spPr>
          <a:xfrm>
            <a:off x="2489597" y="3782106"/>
            <a:ext cx="2467479" cy="1807698"/>
          </a:xfrm>
          <a:prstGeom prst="rightArrowCallout">
            <a:avLst/>
          </a:prstGeom>
          <a:solidFill>
            <a:srgbClr val="F20C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endParaRPr lang="fa-IR" kern="0" dirty="0">
              <a:solidFill>
                <a:prstClr val="white"/>
              </a:solidFill>
              <a:latin typeface="Arial Black" panose="020B0A04020102020204" pitchFamily="34" charset="0"/>
              <a:cs typeface="B Titr" panose="00000700000000000000" pitchFamily="2" charset="-78"/>
            </a:endParaRPr>
          </a:p>
          <a:p>
            <a:pPr lvl="0" algn="ctr" defTabSz="914400">
              <a:defRPr/>
            </a:pPr>
            <a:r>
              <a:rPr lang="fa-IR" kern="0" dirty="0">
                <a:solidFill>
                  <a:prstClr val="white"/>
                </a:solidFill>
                <a:latin typeface="Arial Black" panose="020B0A04020102020204" pitchFamily="34" charset="0"/>
                <a:cs typeface="B Titr" panose="00000700000000000000" pitchFamily="2" charset="-78"/>
              </a:rPr>
              <a:t>کاهش مقادیر</a:t>
            </a:r>
          </a:p>
          <a:p>
            <a:pPr lvl="0" algn="ctr" defTabSz="914400">
              <a:defRPr/>
            </a:pPr>
            <a:r>
              <a:rPr lang="en-GB" kern="0" dirty="0">
                <a:solidFill>
                  <a:prstClr val="white"/>
                </a:solidFill>
                <a:latin typeface="Arial Black" panose="020B0A04020102020204" pitchFamily="34" charset="0"/>
                <a:cs typeface="B Titr" panose="00000700000000000000" pitchFamily="2" charset="-78"/>
              </a:rPr>
              <a:t>ATP</a:t>
            </a:r>
            <a:endParaRPr lang="fa-IR" kern="0" dirty="0">
              <a:solidFill>
                <a:prstClr val="white"/>
              </a:solidFill>
              <a:latin typeface="Arial Black" panose="020B0A04020102020204" pitchFamily="34" charset="0"/>
              <a:cs typeface="B Titr" panose="00000700000000000000" pitchFamily="2" charset="-78"/>
            </a:endParaRPr>
          </a:p>
          <a:p>
            <a:pPr lvl="0" algn="ctr" defTabSz="914400">
              <a:defRPr/>
            </a:pPr>
            <a:r>
              <a:rPr lang="fa-IR" kern="0" dirty="0">
                <a:solidFill>
                  <a:prstClr val="white"/>
                </a:solidFill>
                <a:latin typeface="Arial Black" panose="020B0A04020102020204" pitchFamily="34" charset="0"/>
                <a:cs typeface="B Titr" panose="00000700000000000000" pitchFamily="2" charset="-78"/>
              </a:rPr>
              <a:t>گلیکوژن </a:t>
            </a:r>
          </a:p>
          <a:p>
            <a:pPr lvl="0" algn="ctr" defTabSz="914400">
              <a:defRPr/>
            </a:pPr>
            <a:r>
              <a:rPr lang="fa-IR" kern="0" dirty="0">
                <a:solidFill>
                  <a:prstClr val="white"/>
                </a:solidFill>
                <a:latin typeface="Arial Black" panose="020B0A04020102020204" pitchFamily="34" charset="0"/>
                <a:cs typeface="B Titr" panose="00000700000000000000" pitchFamily="2" charset="-78"/>
              </a:rPr>
              <a:t>عضله و کبد</a:t>
            </a:r>
          </a:p>
        </p:txBody>
      </p:sp>
      <p:sp>
        <p:nvSpPr>
          <p:cNvPr id="28" name="Right Arrow 27"/>
          <p:cNvSpPr/>
          <p:nvPr/>
        </p:nvSpPr>
        <p:spPr>
          <a:xfrm>
            <a:off x="247931" y="3774568"/>
            <a:ext cx="1976863" cy="1760923"/>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fa-IR" kern="0">
                <a:solidFill>
                  <a:prstClr val="white"/>
                </a:solidFill>
                <a:latin typeface="Arial Black" panose="020B0A04020102020204" pitchFamily="34" charset="0"/>
                <a:cs typeface="B Titr" panose="00000700000000000000" pitchFamily="2" charset="-78"/>
              </a:rPr>
              <a:t>فعالیت ورزشی طولانی مدت</a:t>
            </a:r>
            <a:endParaRPr lang="fa-IR" kern="0" dirty="0">
              <a:solidFill>
                <a:prstClr val="white"/>
              </a:solidFill>
              <a:latin typeface="Arial Black" panose="020B0A04020102020204" pitchFamily="34" charset="0"/>
              <a:cs typeface="B Titr" panose="00000700000000000000" pitchFamily="2" charset="-78"/>
            </a:endParaRPr>
          </a:p>
        </p:txBody>
      </p:sp>
      <p:sp>
        <p:nvSpPr>
          <p:cNvPr id="29" name="Explosion 1 28"/>
          <p:cNvSpPr/>
          <p:nvPr/>
        </p:nvSpPr>
        <p:spPr>
          <a:xfrm>
            <a:off x="4957076" y="3506700"/>
            <a:ext cx="1784152" cy="2089437"/>
          </a:xfrm>
          <a:prstGeom prst="irregularSeal1">
            <a:avLst/>
          </a:prstGeom>
          <a:solidFill>
            <a:srgbClr val="D614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fa-IR" kern="0" dirty="0">
                <a:solidFill>
                  <a:prstClr val="white"/>
                </a:solidFill>
                <a:latin typeface="Arial Black" panose="020B0A04020102020204" pitchFamily="34" charset="0"/>
                <a:cs typeface="B Titr" panose="00000700000000000000" pitchFamily="2" charset="-78"/>
              </a:rPr>
              <a:t>تعادل منفی انرژی</a:t>
            </a:r>
          </a:p>
        </p:txBody>
      </p:sp>
      <p:sp>
        <p:nvSpPr>
          <p:cNvPr id="31" name="Up Arrow Callout 30"/>
          <p:cNvSpPr/>
          <p:nvPr/>
        </p:nvSpPr>
        <p:spPr>
          <a:xfrm>
            <a:off x="7270833" y="3374025"/>
            <a:ext cx="1499380" cy="1766526"/>
          </a:xfrm>
          <a:prstGeom prst="upArrowCallout">
            <a:avLst/>
          </a:prstGeom>
          <a:solidFill>
            <a:srgbClr val="7834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fa-IR" kern="0">
                <a:solidFill>
                  <a:prstClr val="white"/>
                </a:solidFill>
                <a:latin typeface="Arial Black" panose="020B0A04020102020204" pitchFamily="34" charset="0"/>
                <a:cs typeface="B Titr" panose="00000700000000000000" pitchFamily="2" charset="-78"/>
              </a:rPr>
              <a:t>افزایش سطح گرلین</a:t>
            </a:r>
            <a:endParaRPr lang="fa-IR" kern="0" dirty="0">
              <a:solidFill>
                <a:prstClr val="white"/>
              </a:solidFill>
              <a:latin typeface="Arial Black" panose="020B0A04020102020204" pitchFamily="34" charset="0"/>
              <a:cs typeface="B Titr" panose="00000700000000000000" pitchFamily="2" charset="-78"/>
            </a:endParaRPr>
          </a:p>
        </p:txBody>
      </p:sp>
      <p:sp>
        <p:nvSpPr>
          <p:cNvPr id="33" name="Flowchart: Sequential Access Storage 32"/>
          <p:cNvSpPr/>
          <p:nvPr/>
        </p:nvSpPr>
        <p:spPr>
          <a:xfrm>
            <a:off x="2883430" y="1270000"/>
            <a:ext cx="2771774" cy="1775792"/>
          </a:xfrm>
          <a:prstGeom prst="flowChartMagneticTape">
            <a:avLst/>
          </a:prstGeom>
          <a:solidFill>
            <a:srgbClr val="2F1B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000" dirty="0" smtClean="0">
                <a:solidFill>
                  <a:schemeClr val="tx1"/>
                </a:solidFill>
                <a:latin typeface="Arial Black" panose="020B0A04020102020204" pitchFamily="34" charset="0"/>
                <a:cs typeface="B Titr" panose="00000700000000000000" pitchFamily="2" charset="-78"/>
              </a:rPr>
              <a:t>موازنه انرژی</a:t>
            </a:r>
            <a:endParaRPr lang="en-GB" sz="2000" dirty="0">
              <a:solidFill>
                <a:schemeClr val="tx1"/>
              </a:solidFill>
              <a:latin typeface="Arial Black" panose="020B0A04020102020204" pitchFamily="34" charset="0"/>
              <a:cs typeface="B Titr" panose="00000700000000000000" pitchFamily="2" charset="-78"/>
            </a:endParaRPr>
          </a:p>
        </p:txBody>
      </p:sp>
      <p:sp>
        <p:nvSpPr>
          <p:cNvPr id="36" name="Rounded Rectangular Callout 35"/>
          <p:cNvSpPr/>
          <p:nvPr/>
        </p:nvSpPr>
        <p:spPr>
          <a:xfrm>
            <a:off x="6688230" y="1346857"/>
            <a:ext cx="2495962" cy="148024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b="1">
                <a:solidFill>
                  <a:schemeClr val="tx1"/>
                </a:solidFill>
                <a:cs typeface="B Titr" panose="00000700000000000000" pitchFamily="2" charset="-78"/>
              </a:rPr>
              <a:t>بازسازی ذخایر کربوهیدرات</a:t>
            </a:r>
          </a:p>
          <a:p>
            <a:pPr algn="ctr"/>
            <a:r>
              <a:rPr lang="fa-IR" b="1">
                <a:solidFill>
                  <a:schemeClr val="tx1"/>
                </a:solidFill>
                <a:cs typeface="B Titr" panose="00000700000000000000" pitchFamily="2" charset="-78"/>
              </a:rPr>
              <a:t>و</a:t>
            </a:r>
          </a:p>
          <a:p>
            <a:pPr algn="ctr"/>
            <a:r>
              <a:rPr lang="en-GB" b="1">
                <a:solidFill>
                  <a:schemeClr val="tx1"/>
                </a:solidFill>
                <a:latin typeface="Arial Black" panose="020B0A04020102020204" pitchFamily="34" charset="0"/>
                <a:cs typeface="B Titr" panose="00000700000000000000" pitchFamily="2" charset="-78"/>
              </a:rPr>
              <a:t>ATP</a:t>
            </a:r>
            <a:endParaRPr lang="en-GB" dirty="0">
              <a:solidFill>
                <a:schemeClr val="tx1"/>
              </a:solidFill>
              <a:latin typeface="Arial Black" panose="020B0A04020102020204" pitchFamily="34" charset="0"/>
            </a:endParaRPr>
          </a:p>
        </p:txBody>
      </p:sp>
      <p:sp>
        <p:nvSpPr>
          <p:cNvPr id="37" name="Left Arrow 36"/>
          <p:cNvSpPr/>
          <p:nvPr/>
        </p:nvSpPr>
        <p:spPr>
          <a:xfrm>
            <a:off x="5824346" y="2452213"/>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3955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69</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2800" dirty="0">
                <a:solidFill>
                  <a:schemeClr val="accent3">
                    <a:lumMod val="40000"/>
                    <a:lumOff val="60000"/>
                  </a:schemeClr>
                </a:solidFill>
                <a:cs typeface="B Titr" panose="00000700000000000000" pitchFamily="2" charset="-78"/>
              </a:rPr>
              <a:t>اثرات درازمدت </a:t>
            </a:r>
            <a:r>
              <a:rPr lang="fa-IR" sz="2800" dirty="0" smtClean="0">
                <a:solidFill>
                  <a:schemeClr val="accent3">
                    <a:lumMod val="40000"/>
                    <a:lumOff val="60000"/>
                  </a:schemeClr>
                </a:solidFill>
                <a:cs typeface="B Titr" panose="00000700000000000000" pitchFamily="2" charset="-78"/>
              </a:rPr>
              <a:t>تمرین شدید مقاومتی و  </a:t>
            </a:r>
            <a:r>
              <a:rPr lang="fa-IR" sz="2800" dirty="0">
                <a:solidFill>
                  <a:schemeClr val="accent3">
                    <a:lumMod val="40000"/>
                    <a:lumOff val="60000"/>
                  </a:schemeClr>
                </a:solidFill>
                <a:cs typeface="B Titr" panose="00000700000000000000" pitchFamily="2" charset="-78"/>
              </a:rPr>
              <a:t>استقامتی </a:t>
            </a:r>
            <a:r>
              <a:rPr lang="fa-IR" sz="2800" dirty="0" smtClean="0">
                <a:solidFill>
                  <a:schemeClr val="accent3">
                    <a:lumMod val="40000"/>
                    <a:lumOff val="60000"/>
                  </a:schemeClr>
                </a:solidFill>
                <a:cs typeface="B Titr" panose="00000700000000000000" pitchFamily="2" charset="-78"/>
              </a:rPr>
              <a:t>بر سطوح </a:t>
            </a:r>
            <a:r>
              <a:rPr lang="fa-IR" sz="2800" dirty="0">
                <a:solidFill>
                  <a:schemeClr val="accent3">
                    <a:lumMod val="40000"/>
                    <a:lumOff val="60000"/>
                  </a:schemeClr>
                </a:solidFill>
                <a:cs typeface="B Titr" panose="00000700000000000000" pitchFamily="2" charset="-78"/>
              </a:rPr>
              <a:t>لپتین و گرلین پلاسما در افراد دارای اضافه </a:t>
            </a:r>
            <a:r>
              <a:rPr lang="fa-IR" sz="2800" dirty="0" smtClean="0">
                <a:solidFill>
                  <a:schemeClr val="accent3">
                    <a:lumMod val="40000"/>
                    <a:lumOff val="60000"/>
                  </a:schemeClr>
                </a:solidFill>
                <a:cs typeface="B Titr" panose="00000700000000000000" pitchFamily="2" charset="-78"/>
              </a:rPr>
              <a:t>وزن</a:t>
            </a:r>
            <a:endParaRPr lang="fa-IR" sz="2800" b="1" dirty="0">
              <a:solidFill>
                <a:schemeClr val="accent3">
                  <a:lumMod val="40000"/>
                  <a:lumOff val="60000"/>
                </a:schemeClr>
              </a:solidFill>
              <a:cs typeface="B Titr" panose="00000700000000000000" pitchFamily="2" charset="-78"/>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142" y="4392930"/>
            <a:ext cx="2613186" cy="16954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p:cNvPicPr>
            <a:picLocks noChangeAspect="1"/>
          </p:cNvPicPr>
          <p:nvPr/>
        </p:nvPicPr>
        <p:blipFill>
          <a:blip r:embed="rId5"/>
          <a:stretch>
            <a:fillRect/>
          </a:stretch>
        </p:blipFill>
        <p:spPr>
          <a:xfrm>
            <a:off x="144265" y="1066084"/>
            <a:ext cx="9050759" cy="6088342"/>
          </a:xfrm>
          <a:prstGeom prst="rect">
            <a:avLst/>
          </a:prstGeom>
        </p:spPr>
      </p:pic>
    </p:spTree>
    <p:extLst>
      <p:ext uri="{BB962C8B-B14F-4D97-AF65-F5344CB8AC3E}">
        <p14:creationId xmlns:p14="http://schemas.microsoft.com/office/powerpoint/2010/main" val="2737968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cs typeface="B Titr" panose="00000700000000000000" pitchFamily="2" charset="-78"/>
              </a:rPr>
              <a:t>شاخص </a:t>
            </a:r>
            <a:r>
              <a:rPr lang="fa-IR" sz="2400" b="1" dirty="0">
                <a:solidFill>
                  <a:schemeClr val="bg1"/>
                </a:solidFill>
                <a:cs typeface="B Titr" panose="00000700000000000000" pitchFamily="2" charset="-78"/>
              </a:rPr>
              <a:t>توده بدن = (وزن بر حسب کیلوگرم) تقسیم بر (قد بر حسب متر به توان ۲)</a:t>
            </a:r>
            <a:br>
              <a:rPr lang="fa-IR" sz="2400" b="1" dirty="0">
                <a:solidFill>
                  <a:schemeClr val="bg1"/>
                </a:solidFill>
                <a:cs typeface="B Titr" panose="00000700000000000000" pitchFamily="2" charset="-78"/>
              </a:rPr>
            </a:br>
            <a:r>
              <a:rPr lang="fa-IR" sz="2400" b="1" dirty="0">
                <a:solidFill>
                  <a:schemeClr val="bg1"/>
                </a:solidFill>
                <a:cs typeface="B Titr" panose="00000700000000000000" pitchFamily="2" charset="-78"/>
              </a:rPr>
              <a:t>به عنوان مثال اگر وزن شما ۷۰ کیلوگرم و قد شما ۱۸۰ سانتی‌متر باشد، محاسبات به این شکل انجام خواهد شد:</a:t>
            </a:r>
            <a:br>
              <a:rPr lang="fa-IR" sz="2400" b="1" dirty="0">
                <a:solidFill>
                  <a:schemeClr val="bg1"/>
                </a:solidFill>
                <a:cs typeface="B Titr" panose="00000700000000000000" pitchFamily="2" charset="-78"/>
              </a:rPr>
            </a:br>
            <a:r>
              <a:rPr lang="fa-IR" sz="1600" b="1" dirty="0">
                <a:solidFill>
                  <a:schemeClr val="bg1"/>
                </a:solidFill>
                <a:cs typeface="B Titr" panose="00000700000000000000" pitchFamily="2" charset="-78"/>
              </a:rPr>
              <a:t>وزن = ۷۰ کیلوگرم</a:t>
            </a:r>
            <a:br>
              <a:rPr lang="fa-IR" sz="1600" b="1" dirty="0">
                <a:solidFill>
                  <a:schemeClr val="bg1"/>
                </a:solidFill>
                <a:cs typeface="B Titr" panose="00000700000000000000" pitchFamily="2" charset="-78"/>
              </a:rPr>
            </a:br>
            <a:r>
              <a:rPr lang="fa-IR" sz="1600" b="1" dirty="0">
                <a:solidFill>
                  <a:schemeClr val="bg1"/>
                </a:solidFill>
                <a:cs typeface="B Titr" panose="00000700000000000000" pitchFamily="2" charset="-78"/>
              </a:rPr>
              <a:t>قد = ۱٬۸ متر به توان ۲ = ۳٬۲۴</a:t>
            </a:r>
            <a:br>
              <a:rPr lang="fa-IR" sz="1600" b="1" dirty="0">
                <a:solidFill>
                  <a:schemeClr val="bg1"/>
                </a:solidFill>
                <a:cs typeface="B Titr" panose="00000700000000000000" pitchFamily="2" charset="-78"/>
              </a:rPr>
            </a:br>
            <a:r>
              <a:rPr lang="fa-IR" sz="1600" b="1" dirty="0">
                <a:solidFill>
                  <a:schemeClr val="bg1"/>
                </a:solidFill>
                <a:cs typeface="B Titr" panose="00000700000000000000" pitchFamily="2" charset="-78"/>
              </a:rPr>
              <a:t>شاخص حجم بدن = ۲۱٬۶۰</a:t>
            </a: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a:ln w="22225">
                  <a:solidFill>
                    <a:schemeClr val="accent2"/>
                  </a:solidFill>
                  <a:prstDash val="solid"/>
                </a:ln>
                <a:solidFill>
                  <a:schemeClr val="tx1"/>
                </a:solidFill>
                <a:latin typeface="Arial Black" panose="020B0A04020102020204" pitchFamily="34" charset="0"/>
                <a:cs typeface="B Titr" panose="00000700000000000000" pitchFamily="2" charset="-78"/>
              </a:rPr>
              <a:t>7</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smtClean="0">
                <a:solidFill>
                  <a:schemeClr val="accent3">
                    <a:lumMod val="40000"/>
                    <a:lumOff val="60000"/>
                  </a:schemeClr>
                </a:solidFill>
                <a:latin typeface="Arial Black" panose="020B0A04020102020204" pitchFamily="34" charset="0"/>
                <a:cs typeface="B Titr" panose="00000700000000000000" pitchFamily="2" charset="-78"/>
              </a:rPr>
              <a:t>BMI</a:t>
            </a:r>
            <a:endParaRPr lang="fa-IR" sz="3600" b="1" dirty="0">
              <a:solidFill>
                <a:schemeClr val="accent3">
                  <a:lumMod val="40000"/>
                  <a:lumOff val="60000"/>
                </a:schemeClr>
              </a:solidFill>
              <a:latin typeface="Arial Black" panose="020B0A04020102020204" pitchFamily="34" charset="0"/>
              <a:cs typeface="B Titr" panose="00000700000000000000" pitchFamily="2" charset="-78"/>
            </a:endParaRPr>
          </a:p>
        </p:txBody>
      </p:sp>
      <p:pic>
        <p:nvPicPr>
          <p:cNvPr id="4" name="Picture 3"/>
          <p:cNvPicPr>
            <a:picLocks noChangeAspect="1"/>
          </p:cNvPicPr>
          <p:nvPr/>
        </p:nvPicPr>
        <p:blipFill>
          <a:blip r:embed="rId4"/>
          <a:stretch>
            <a:fillRect/>
          </a:stretch>
        </p:blipFill>
        <p:spPr>
          <a:xfrm>
            <a:off x="2342936" y="4181780"/>
            <a:ext cx="4679449" cy="263715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675" y="2386740"/>
            <a:ext cx="2809875" cy="1204232"/>
          </a:xfrm>
          <a:prstGeom prst="rect">
            <a:avLst/>
          </a:prstGeom>
        </p:spPr>
      </p:pic>
      <p:pic>
        <p:nvPicPr>
          <p:cNvPr id="12" name="Picture 11"/>
          <p:cNvPicPr>
            <a:picLocks noChangeAspect="1"/>
          </p:cNvPicPr>
          <p:nvPr/>
        </p:nvPicPr>
        <p:blipFill>
          <a:blip r:embed="rId6"/>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45238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txBox="1">
            <a:spLocks/>
          </p:cNvSpPr>
          <p:nvPr/>
        </p:nvSpPr>
        <p:spPr>
          <a:xfrm>
            <a:off x="10387436"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400" b="1" dirty="0" smtClean="0">
                <a:ln w="22225">
                  <a:solidFill>
                    <a:schemeClr val="accent2"/>
                  </a:solidFill>
                  <a:prstDash val="solid"/>
                </a:ln>
                <a:solidFill>
                  <a:schemeClr val="tx1"/>
                </a:solidFill>
                <a:latin typeface="Arial Black" panose="020B0A04020102020204" pitchFamily="34" charset="0"/>
                <a:cs typeface="B Titr" panose="00000700000000000000" pitchFamily="2" charset="-78"/>
              </a:rPr>
              <a:t>70</a:t>
            </a:r>
            <a:endParaRPr lang="en-US" sz="2400" dirty="0">
              <a:solidFill>
                <a:schemeClr val="tx1"/>
              </a:solidFill>
              <a:latin typeface="Arial Black" panose="020B0A04020102020204" pitchFamily="34" charset="0"/>
              <a:cs typeface="B Titr" panose="00000700000000000000" pitchFamily="2" charset="-78"/>
            </a:endParaRPr>
          </a:p>
        </p:txBody>
      </p:sp>
      <p:sp>
        <p:nvSpPr>
          <p:cNvPr id="10" name="Footer Placeholder 2"/>
          <p:cNvSpPr txBox="1">
            <a:spLocks/>
          </p:cNvSpPr>
          <p:nvPr/>
        </p:nvSpPr>
        <p:spPr>
          <a:xfrm>
            <a:off x="9336841" y="6183825"/>
            <a:ext cx="285515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11" name="Picture 10"/>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46" y="349513"/>
            <a:ext cx="8559749" cy="52715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Horizontal Scroll 11"/>
          <p:cNvSpPr/>
          <p:nvPr/>
        </p:nvSpPr>
        <p:spPr>
          <a:xfrm>
            <a:off x="488999" y="5621056"/>
            <a:ext cx="8559751" cy="1125538"/>
          </a:xfrm>
          <a:prstGeom prst="horizontalScroll">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4800" b="1" cap="all" dirty="0" smtClean="0">
                <a:ln w="0"/>
                <a:solidFill>
                  <a:srgbClr val="F20C5E"/>
                </a:solidFill>
                <a:effectLst>
                  <a:reflection blurRad="12700" stA="50000" endPos="50000" dist="5000" dir="5400000" sy="-100000" rotWithShape="0"/>
                </a:effectLst>
                <a:cs typeface="B Titr" panose="00000700000000000000" pitchFamily="2" charset="-78"/>
              </a:rPr>
              <a:t> </a:t>
            </a:r>
            <a:r>
              <a:rPr lang="fa-IR" sz="4800" b="1" cap="all" dirty="0">
                <a:ln w="0"/>
                <a:solidFill>
                  <a:srgbClr val="F20C5E"/>
                </a:solidFill>
                <a:effectLst>
                  <a:reflection blurRad="12700" stA="50000" endPos="50000" dist="5000" dir="5400000" sy="-100000" rotWithShape="0"/>
                </a:effectLst>
                <a:cs typeface="B Titr" panose="00000700000000000000" pitchFamily="2" charset="-78"/>
              </a:rPr>
              <a:t>سپاس </a:t>
            </a:r>
            <a:r>
              <a:rPr lang="fa-IR" sz="4800" b="1" cap="all" dirty="0" smtClean="0">
                <a:ln w="0"/>
                <a:solidFill>
                  <a:srgbClr val="F20C5E"/>
                </a:solidFill>
                <a:effectLst>
                  <a:reflection blurRad="12700" stA="50000" endPos="50000" dist="5000" dir="5400000" sy="-100000" rotWithShape="0"/>
                </a:effectLst>
                <a:cs typeface="B Titr" panose="00000700000000000000" pitchFamily="2" charset="-78"/>
              </a:rPr>
              <a:t>از مهربانی </a:t>
            </a:r>
            <a:r>
              <a:rPr lang="fa-IR" sz="4800" b="1" cap="all" dirty="0">
                <a:ln w="0"/>
                <a:solidFill>
                  <a:srgbClr val="F20C5E"/>
                </a:solidFill>
                <a:effectLst>
                  <a:reflection blurRad="12700" stA="50000" endPos="50000" dist="5000" dir="5400000" sy="-100000" rotWithShape="0"/>
                </a:effectLst>
                <a:cs typeface="B Titr" panose="00000700000000000000" pitchFamily="2" charset="-78"/>
              </a:rPr>
              <a:t>و </a:t>
            </a:r>
            <a:r>
              <a:rPr lang="fa-IR" sz="4800" b="1" cap="all" dirty="0" smtClean="0">
                <a:ln w="0"/>
                <a:solidFill>
                  <a:srgbClr val="F20C5E"/>
                </a:solidFill>
                <a:effectLst>
                  <a:reflection blurRad="12700" stA="50000" endPos="50000" dist="5000" dir="5400000" sy="-100000" rotWithShape="0"/>
                </a:effectLst>
                <a:cs typeface="B Titr" panose="00000700000000000000" pitchFamily="2" charset="-78"/>
              </a:rPr>
              <a:t>توجه </a:t>
            </a:r>
            <a:r>
              <a:rPr lang="fa-IR" sz="4800" b="1" cap="all" dirty="0">
                <a:ln w="0"/>
                <a:solidFill>
                  <a:srgbClr val="F20C5E"/>
                </a:solidFill>
                <a:effectLst>
                  <a:reflection blurRad="12700" stA="50000" endPos="50000" dist="5000" dir="5400000" sy="-100000" rotWithShape="0"/>
                </a:effectLst>
                <a:cs typeface="B Titr" panose="00000700000000000000" pitchFamily="2" charset="-78"/>
              </a:rPr>
              <a:t>شما</a:t>
            </a:r>
            <a:endParaRPr lang="en-US" sz="4800" b="1" cap="all" dirty="0">
              <a:ln w="0"/>
              <a:solidFill>
                <a:srgbClr val="F20C5E"/>
              </a:solidFill>
              <a:effectLst>
                <a:reflection blurRad="12700" stA="50000" endPos="50000" dist="5000" dir="5400000" sy="-100000" rotWithShape="0"/>
              </a:effectLst>
              <a:cs typeface="B Titr" panose="00000700000000000000" pitchFamily="2" charset="-78"/>
            </a:endParaRPr>
          </a:p>
        </p:txBody>
      </p:sp>
      <p:pic>
        <p:nvPicPr>
          <p:cNvPr id="9" name="Picture 8"/>
          <p:cNvPicPr>
            <a:picLocks noChangeAspect="1"/>
          </p:cNvPicPr>
          <p:nvPr/>
        </p:nvPicPr>
        <p:blipFill>
          <a:blip r:embed="rId5"/>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28583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fa-IR" sz="2400" b="1" dirty="0" smtClean="0">
                <a:solidFill>
                  <a:schemeClr val="bg1"/>
                </a:solidFill>
                <a:latin typeface="Arial Black" panose="020B0A04020102020204" pitchFamily="34" charset="0"/>
                <a:cs typeface="B Titr" panose="00000700000000000000" pitchFamily="2" charset="-78"/>
              </a:rPr>
              <a:t>                                                   </a:t>
            </a:r>
            <a:r>
              <a:rPr lang="en-GB" sz="2400" b="1" dirty="0" smtClean="0">
                <a:solidFill>
                  <a:schemeClr val="bg1"/>
                </a:solidFill>
                <a:latin typeface="Arial Black" panose="020B0A04020102020204" pitchFamily="34" charset="0"/>
                <a:cs typeface="B Titr" panose="00000700000000000000" pitchFamily="2" charset="-78"/>
              </a:rPr>
              <a:t>Limitations </a:t>
            </a:r>
            <a:r>
              <a:rPr lang="en-GB" sz="2400" b="1" dirty="0">
                <a:solidFill>
                  <a:schemeClr val="bg1"/>
                </a:solidFill>
                <a:latin typeface="Arial Black" panose="020B0A04020102020204" pitchFamily="34" charset="0"/>
                <a:cs typeface="B Titr" panose="00000700000000000000" pitchFamily="2" charset="-78"/>
              </a:rPr>
              <a:t>of </a:t>
            </a:r>
            <a:r>
              <a:rPr lang="en-GB" sz="2400" b="1" dirty="0" smtClean="0">
                <a:solidFill>
                  <a:schemeClr val="bg1"/>
                </a:solidFill>
                <a:latin typeface="Arial Black" panose="020B0A04020102020204" pitchFamily="34" charset="0"/>
                <a:cs typeface="B Titr" panose="00000700000000000000" pitchFamily="2" charset="-78"/>
              </a:rPr>
              <a:t>BMI</a:t>
            </a:r>
            <a:r>
              <a:rPr lang="fa-IR" sz="2400" b="1" dirty="0" smtClean="0">
                <a:solidFill>
                  <a:schemeClr val="bg1"/>
                </a:solidFill>
                <a:latin typeface="Arial Black" panose="020B0A04020102020204" pitchFamily="34" charset="0"/>
                <a:cs typeface="B Titr" panose="00000700000000000000" pitchFamily="2" charset="-78"/>
              </a:rPr>
              <a:t>     </a:t>
            </a:r>
            <a:endParaRPr lang="fa-IR" sz="2400" b="1" dirty="0">
              <a:solidFill>
                <a:schemeClr val="bg1"/>
              </a:solidFill>
              <a:latin typeface="Arial Black" panose="020B0A04020102020204" pitchFamily="34" charset="0"/>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a:ln w="22225">
                  <a:solidFill>
                    <a:schemeClr val="accent2"/>
                  </a:solidFill>
                  <a:prstDash val="solid"/>
                </a:ln>
                <a:solidFill>
                  <a:schemeClr val="tx1"/>
                </a:solidFill>
                <a:latin typeface="Arial Black" panose="020B0A04020102020204" pitchFamily="34" charset="0"/>
                <a:cs typeface="B Titr" panose="00000700000000000000" pitchFamily="2" charset="-78"/>
              </a:rPr>
              <a:t>8</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dirty="0" smtClean="0">
                <a:solidFill>
                  <a:schemeClr val="accent3">
                    <a:lumMod val="40000"/>
                    <a:lumOff val="60000"/>
                  </a:schemeClr>
                </a:solidFill>
                <a:latin typeface="Arial Black" panose="020B0A04020102020204" pitchFamily="34" charset="0"/>
                <a:cs typeface="B Titr" panose="00000700000000000000" pitchFamily="2" charset="-78"/>
              </a:rPr>
              <a:t>BMI</a:t>
            </a:r>
            <a:r>
              <a:rPr lang="fa-IR" sz="3600" dirty="0" smtClean="0">
                <a:solidFill>
                  <a:schemeClr val="accent3">
                    <a:lumMod val="40000"/>
                    <a:lumOff val="60000"/>
                  </a:schemeClr>
                </a:solidFill>
                <a:latin typeface="Arial Black" panose="020B0A04020102020204" pitchFamily="34" charset="0"/>
                <a:cs typeface="B Titr" panose="00000700000000000000" pitchFamily="2" charset="-78"/>
              </a:rPr>
              <a:t>محدودیت </a:t>
            </a:r>
            <a:endParaRPr lang="fa-IR" sz="3600" b="1" dirty="0">
              <a:solidFill>
                <a:schemeClr val="accent3">
                  <a:lumMod val="40000"/>
                  <a:lumOff val="60000"/>
                </a:schemeClr>
              </a:solidFill>
              <a:latin typeface="Arial Black" panose="020B0A04020102020204" pitchFamily="34" charset="0"/>
              <a:cs typeface="B Titr" panose="00000700000000000000" pitchFamily="2" charset="-78"/>
            </a:endParaRPr>
          </a:p>
        </p:txBody>
      </p:sp>
      <p:pic>
        <p:nvPicPr>
          <p:cNvPr id="14" name="Picture 3" descr="B09_03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06" y="1806580"/>
            <a:ext cx="3648270" cy="45370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B09_03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9241" y="1806580"/>
            <a:ext cx="3825552" cy="45370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5"/>
          <p:cNvSpPr txBox="1">
            <a:spLocks noChangeArrowheads="1"/>
          </p:cNvSpPr>
          <p:nvPr/>
        </p:nvSpPr>
        <p:spPr bwMode="auto">
          <a:xfrm>
            <a:off x="949282" y="6241736"/>
            <a:ext cx="7086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eaLnBrk="0" hangingPunct="0">
              <a:spcBef>
                <a:spcPct val="50000"/>
              </a:spcBef>
            </a:pPr>
            <a:r>
              <a:rPr lang="en-US" sz="3600" dirty="0">
                <a:solidFill>
                  <a:prstClr val="black"/>
                </a:solidFill>
                <a:latin typeface="Times New Roman" pitchFamily="18" charset="0"/>
              </a:rPr>
              <a:t>Both men have a BMI of 31</a:t>
            </a:r>
            <a:endParaRPr lang="en-US" sz="3200" dirty="0">
              <a:solidFill>
                <a:prstClr val="black"/>
              </a:solidFill>
              <a:latin typeface="Times New Roman" pitchFamily="18" charset="0"/>
            </a:endParaRPr>
          </a:p>
        </p:txBody>
      </p:sp>
      <p:pic>
        <p:nvPicPr>
          <p:cNvPr id="17" name="Picture 16"/>
          <p:cNvPicPr>
            <a:picLocks noChangeAspect="1"/>
          </p:cNvPicPr>
          <p:nvPr/>
        </p:nvPicPr>
        <p:blipFill>
          <a:blip r:embed="rId6"/>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6620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00" y="1193370"/>
            <a:ext cx="9164090" cy="5625563"/>
          </a:xfrm>
          <a:solidFill>
            <a:schemeClr val="accent3"/>
          </a:solidFill>
          <a:ln>
            <a:solidFill>
              <a:schemeClr val="bg1"/>
            </a:solidFill>
          </a:ln>
        </p:spPr>
        <p:txBody>
          <a:bodyPr>
            <a:noAutofit/>
          </a:bodyPr>
          <a:lstStyle/>
          <a:p>
            <a:pPr algn="r" rtl="1">
              <a:lnSpc>
                <a:spcPct val="150000"/>
              </a:lnSpc>
            </a:pPr>
            <a:r>
              <a:rPr lang="en-GB" sz="2400" b="1" dirty="0">
                <a:solidFill>
                  <a:schemeClr val="bg1"/>
                </a:solidFill>
                <a:latin typeface="Arial Black" panose="020B0A04020102020204" pitchFamily="34" charset="0"/>
                <a:cs typeface="B Titr" panose="00000700000000000000" pitchFamily="2" charset="-78"/>
              </a:rPr>
              <a:t>Basic Somatotypes</a:t>
            </a:r>
            <a:endParaRPr lang="fa-IR" sz="2400" b="1" dirty="0">
              <a:solidFill>
                <a:schemeClr val="bg1"/>
              </a:solidFill>
              <a:latin typeface="Arial Black" panose="020B0A04020102020204" pitchFamily="34" charset="0"/>
              <a:cs typeface="B Titr" panose="00000700000000000000" pitchFamily="2" charset="-78"/>
            </a:endParaRPr>
          </a:p>
        </p:txBody>
      </p:sp>
      <p:sp>
        <p:nvSpPr>
          <p:cNvPr id="6" name="Slide Number Placeholder 3"/>
          <p:cNvSpPr txBox="1">
            <a:spLocks/>
          </p:cNvSpPr>
          <p:nvPr/>
        </p:nvSpPr>
        <p:spPr>
          <a:xfrm>
            <a:off x="10387435" y="0"/>
            <a:ext cx="683339" cy="1177870"/>
          </a:xfrm>
          <a:prstGeom prst="rect">
            <a:avLst/>
          </a:prstGeom>
          <a:solidFill>
            <a:srgbClr val="7030A0"/>
          </a:solid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800" b="1" dirty="0">
                <a:ln w="22225">
                  <a:solidFill>
                    <a:schemeClr val="accent2"/>
                  </a:solidFill>
                  <a:prstDash val="solid"/>
                </a:ln>
                <a:solidFill>
                  <a:schemeClr val="tx1"/>
                </a:solidFill>
                <a:latin typeface="Arial Black" panose="020B0A04020102020204" pitchFamily="34" charset="0"/>
                <a:cs typeface="B Titr" panose="00000700000000000000" pitchFamily="2" charset="-78"/>
              </a:rPr>
              <a:t>9</a:t>
            </a:r>
            <a:endParaRPr lang="en-US" sz="2800" dirty="0">
              <a:solidFill>
                <a:schemeClr val="tx1"/>
              </a:solidFill>
              <a:latin typeface="Arial Black" panose="020B0A04020102020204" pitchFamily="34" charset="0"/>
              <a:cs typeface="B Titr" panose="00000700000000000000" pitchFamily="2" charset="-78"/>
            </a:endParaRPr>
          </a:p>
        </p:txBody>
      </p:sp>
      <p:sp>
        <p:nvSpPr>
          <p:cNvPr id="8" name="Footer Placeholder 2"/>
          <p:cNvSpPr txBox="1">
            <a:spLocks/>
          </p:cNvSpPr>
          <p:nvPr/>
        </p:nvSpPr>
        <p:spPr>
          <a:xfrm>
            <a:off x="9407471" y="6183825"/>
            <a:ext cx="2784529" cy="674176"/>
          </a:xfrm>
          <a:prstGeom prst="rect">
            <a:avLst/>
          </a:prstGeom>
          <a:solidFill>
            <a:srgbClr val="7030A0"/>
          </a:solidFill>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دانشکده علوم ورزشی دانشگاه بیرجند</a:t>
            </a:r>
            <a:endParaRPr lang="en-US" sz="2000" dirty="0">
              <a:solidFill>
                <a:schemeClr val="tx1"/>
              </a:solidFill>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9336842" y="2049176"/>
            <a:ext cx="2784529" cy="2162175"/>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Horizontal Scroll 10"/>
          <p:cNvSpPr/>
          <p:nvPr/>
        </p:nvSpPr>
        <p:spPr>
          <a:xfrm>
            <a:off x="102101" y="0"/>
            <a:ext cx="9135089" cy="11933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dirty="0">
                <a:solidFill>
                  <a:schemeClr val="accent3">
                    <a:lumMod val="40000"/>
                    <a:lumOff val="60000"/>
                  </a:schemeClr>
                </a:solidFill>
                <a:latin typeface="Arial Black" panose="020B0A04020102020204" pitchFamily="34" charset="0"/>
                <a:cs typeface="B Titr" panose="00000700000000000000" pitchFamily="2" charset="-78"/>
              </a:rPr>
              <a:t>Basic Somatotypes</a:t>
            </a:r>
            <a:endParaRPr lang="fa-IR" sz="3600" b="1" dirty="0">
              <a:solidFill>
                <a:schemeClr val="accent3">
                  <a:lumMod val="40000"/>
                  <a:lumOff val="60000"/>
                </a:schemeClr>
              </a:solidFill>
              <a:latin typeface="Arial Black" panose="020B0A04020102020204" pitchFamily="34" charset="0"/>
              <a:cs typeface="B Titr" panose="00000700000000000000" pitchFamily="2" charset="-78"/>
            </a:endParaRPr>
          </a:p>
        </p:txBody>
      </p:sp>
      <p:pic>
        <p:nvPicPr>
          <p:cNvPr id="10" name="Picture 7" descr="pearshap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27" y="2582819"/>
            <a:ext cx="2440197" cy="39380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appleshap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1624" y="2596749"/>
            <a:ext cx="3018245" cy="39241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fruitboxshap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9869" y="2596749"/>
            <a:ext cx="3139488" cy="39380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7"/>
          <a:stretch>
            <a:fillRect/>
          </a:stretch>
        </p:blipFill>
        <p:spPr>
          <a:xfrm>
            <a:off x="9487028" y="4330840"/>
            <a:ext cx="2625413" cy="1743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18710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20486</TotalTime>
  <Words>2354</Words>
  <Application>Microsoft Office PowerPoint</Application>
  <PresentationFormat>Widescreen</PresentationFormat>
  <Paragraphs>507</Paragraphs>
  <Slides>70</Slides>
  <Notes>69</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70</vt:i4>
      </vt:variant>
    </vt:vector>
  </HeadingPairs>
  <TitlesOfParts>
    <vt:vector size="88" baseType="lpstr">
      <vt:lpstr>Arial</vt:lpstr>
      <vt:lpstr>Arial Black</vt:lpstr>
      <vt:lpstr>B Homa</vt:lpstr>
      <vt:lpstr>B Lotus</vt:lpstr>
      <vt:lpstr>B Mitra</vt:lpstr>
      <vt:lpstr>B Titr</vt:lpstr>
      <vt:lpstr>Calibri</vt:lpstr>
      <vt:lpstr>Courier New</vt:lpstr>
      <vt:lpstr>Garamond</vt:lpstr>
      <vt:lpstr>IranNastaliq</vt:lpstr>
      <vt:lpstr>Symbol</vt:lpstr>
      <vt:lpstr>Tahoma</vt:lpstr>
      <vt:lpstr>Times New Roman</vt:lpstr>
      <vt:lpstr>Trebuchet MS</vt:lpstr>
      <vt:lpstr>Wingdings</vt:lpstr>
      <vt:lpstr>Wingdings 3</vt:lpstr>
      <vt:lpstr>Zar</vt:lpstr>
      <vt:lpstr>Facet</vt:lpstr>
      <vt:lpstr>PowerPoint Presentation</vt:lpstr>
      <vt:lpstr>PowerPoint Presentation</vt:lpstr>
      <vt:lpstr>* چاقی وضعیتی مزمن است که با افزایش بیش از اندازه مقدارچربی بدن مشخص می شود. * چاقی به واقع یک اختلال پیچیده تنظیم اشتها و متابولیسم انرژی است که توسط عوامل زیست شناختی خاصی کنترل می گردد. * چاقی یعنی افزایش شدید چربی به نسبت وزن بدون چربی .</vt:lpstr>
      <vt:lpstr>  </vt:lpstr>
      <vt:lpstr>ﻣﻮﺿﻮع چاقی بطور عمده ﻣﺸﻜﻞ ﺟﻮاﻣﻊ ﻏﺮﺑﻲ ﺑﻪ ﺷﻤﺎر می رفت، وﻟﻲ در ﭼﻨﺪ ﺳﺎل ﮔﺬﺷﺘﻪ اﻳﻦ ﻣﻌﻀﻞ ﺑﻪ ﺳﺮاﺳﺮ ﻛﺸﻮرﻫﺎي ﺟﻬﺎن ﺳﺮاﻳﺖ ﻛﺮده اﺳﺖ؛ ﺑﻪ ﻃﻮري ﻛﻪ از ﺳﺎل 2000 مشکل ﭼﺎﻗﻲ به ﺣﺪي اﻓﺰاﻳﺶ ﻳﺎﻓﺖ ﻛﻪ  ﺳﺎزﻣﺎن ﺑﻬﺪاﺷﺖ ﺟﻬﺎﻧﻲ آن را ﺑﻪ ﻋﻨﻮان ﺑﺰرﮔﺘﺮﻳﻦ ﺗﻬﺪﻳﺪ ﻛﻨﻨﺪه ﺳﻼﻣﺘﻲ معرفی کرده است.      </vt:lpstr>
      <vt:lpstr>ارزیابی و تشخیص چاقی: *روش آنتروپومتریکی *ضخامت چین پوستی  *وزن سنجی زیر آب *مقاومت بیوالکتریکی(BIA) *برآورد جذب اشعه ایکس(DEXA) *پرتونگاری کامپیوتری(CT) *تعیین آب کل بدن و پتاسیم بدن * استفاده از BMI بهترین روش برای ارزیابی چاقی محاسبه درصد چربی بدن است.</vt:lpstr>
      <vt:lpstr>شاخص توده بدن = (وزن بر حسب کیلوگرم) تقسیم بر (قد بر حسب متر به توان ۲) به عنوان مثال اگر وزن شما ۷۰ کیلوگرم و قد شما ۱۸۰ سانتی‌متر باشد، محاسبات به این شکل انجام خواهد شد: وزن = ۷۰ کیلوگرم قد = ۱٬۸ متر به توان ۲ = ۳٬۲۴ شاخص حجم بدن = ۲۱٬۶۰</vt:lpstr>
      <vt:lpstr>                                                   Limitations of BMI     </vt:lpstr>
      <vt:lpstr>Basic Somatotypes</vt:lpstr>
      <vt:lpstr>PowerPoint Presentation</vt:lpstr>
      <vt:lpstr> </vt:lpstr>
      <vt:lpstr> *علل ژنتیكی *عوامل محیطی (سبک زندگی) *بیماری ها *داروها *اختلالات عصبی و مشكلات روانی</vt:lpstr>
      <vt:lpstr> * کم تحرکی: بازی های رایانه ای و عدم تحرک در قالب بازی های کودکان  * تغذیه غلط: فست فودها تنقلات نامناسب وعده های غذایی نامناسب </vt:lpstr>
      <vt:lpstr>  </vt:lpstr>
      <vt:lpstr>  </vt:lpstr>
      <vt:lpstr>ده کیلو گرم کاهش وزن موجب : 25 %- 20%  کاهش در مرگ ومیر تام 40%-30 %  کاهش درمرگهای مرتبط با دیابت  50%-40%  کاهش در مرگ ومیرهای ناشی ازسرطان تفاوت در روش شناسی چگونگی درمان، انتخاب بیمار، مقدار کاهش وزن و ...در میزان این فواید مؤثر است.</vt:lpstr>
      <vt:lpstr>افزایش بافت غیر چربی و یا کاهش بافت چربی = کاهش درصد چربی</vt:lpstr>
      <vt:lpstr>راه حل برای رفع مشکل:  روش موثر براي مقابله با اين وضعيت، کاهش انرژي دريافتي روزانه و افزايش انرژي مصرفي روزانه از راه فعاليت بدني بيشتر و يا هر دوي اين ها با هم است. </vt:lpstr>
      <vt:lpstr>   </vt:lpstr>
      <vt:lpstr> * مخفف عبارت انگلیسی Basal Metabolic Rate   (میزان متابولیسم پایه) است.  * BMR  معیاری برای ارزیابی مقدار کالری مورد نیاز بدن می باشد. * BMR عددی است که نشان دهنده  مقدار کالری است که باید روزانه توسط فرد استفاده شود.  * برای محاسبه ی BMR  به 4 پارامتر نیاز است که عبارتند از :  وزن(weight)، قد (height)، سن(age)و جنسیت (sex).  با توجه به پارامترهای بالا مشاهده می شود که BMR  بر خلاف BMI  به جنسیت و سن وابسته است.</vt:lpstr>
      <vt:lpstr>* محاسبه BMR  در مردان با فرمول هریس – بندیکت:  دراین روش انرژی مورد نیاز متابولیسم پایه بر حسب  کیلوکالری در روز مطابق فرمول های زیر برای مردان  و زنان قابل محاسبه می باشد. در این فرمول ها سن برحسب سال،قد برحسب سانتی متر و وزن بر حسب کیلوگرم در نظر گرفته می شود: در زنان :[ BMR= 655 + [9.6 x Weight(kg) ] + [1.8 x Height(cm) ] – [4.7 x Age  در مردان :[ BMR= 66 + [ 13.7 x Weight(kg) ] + [ 5 x Height(cm) ] – [ 6.8 x Age  همان طور که مشاهده می کنید رابطه ی محاسبه ی BMR  برای زنان و مردان متفاوت است چراکه مقدار نیاز بدن زنان و مردان به انرژی متفاوت است. </vt:lpstr>
      <vt:lpstr>مثلا در مردی که 80 کیلوگرم وزن ، 170 سانتی متر قد ، 25 سال سن دارد BMR  به صورت زیر محاسبه می شود:  BMR = 66+ [ 13.7 x 80 ] + [5 x 170 ] – [6.8 x 25] = 1842  یعنی چنین مردی روزانه به 1824 کالری انرژی نیاز دارد.   این در حالی است که مقدار BMR  برای زنی با همین شرایط برابر 1611 خواهد بود. یعنی نیاز یک مرد به انرژی بیش از یک زن است، زیرا با شرایط جسمی و سنی یکسان BMR  یک مرد از یک زن بیشتر است. </vt:lpstr>
      <vt:lpstr> * برای ذخیره یک کیلو چربی اضافه بر وزن بدن دریافت 7500 کالری مورد نیاز است. * پس اگر شخص 60 کیلویی  بجای 1800 کالری   در روز 2050 (یعنی 250 کالری بیش از  میزان مورد نیاز) دریافت کند ماهیانه یک  کیلو به وزنش اضافه خواهد شد.</vt:lpstr>
      <vt:lpstr> * رژیم غذایی * رفتار درمانی * فعالیت ورزشی * دارو درمانی * جراحی </vt:lpstr>
      <vt:lpstr>عوارض رژيم‌هاي خيلي كم‌كالري:</vt:lpstr>
      <vt:lpstr>ویژگی متغیر تمرینی افراد چاق: * شدت:شدت تمرین باید طوری باشد که بیمار بتواند یک ساعت فعالیت را در روز تحمل کند. * تکرار: به منظور کاهش وزن بیمار و حفظ این وزن از دست رفته برای مدت زمان طولانی، تغییرات رفتاری در میزان فعالیت بدنی باید ثابت و طولانی باشد. * مدت:بیماران چاق باید با 20 دقیقه در روز شروع کنند و به تدریج مدت تمرین را به60 دقیقه در هر روز افزایش دهند. نکته:برای جلوگیری از کوفتگی و آسیب عضلانی  باید فعالیت با راه رفتن شروع شود و بتدریج بر  شدت آن افزوده شود.</vt:lpstr>
      <vt:lpstr> </vt:lpstr>
      <vt:lpstr> فعالیت ورزشی مي تواند مصرف انرژي را به طور مستقيم افزايش دهد، و ممکن است به طور غير مستقيم از راه تغيير ترشح هورمون هاي درگير، بر دريافت انرژي و هزينه انرژي فعاليت بدني نيز اثرگذار باشد.  بديهي است مقدار کاهش وزن ناشي از ورزش به مقدار اثر جبراني آن بر غذاي دريافتي نيز بستگي دارد.  </vt:lpstr>
      <vt:lpstr>آثار شدت فعالیت         در برخی پژوهش ها فعاليت با شدت پايين بهتر از شدت بالا موجب ايجاد تعادل منفی انرژی شد </vt:lpstr>
      <vt:lpstr>پياده روی:  از میان انواع ورزش‌ها، پیاده‌روی در زمین‌های هموار و با شیب نه چندان زیاد به ویژه برای كسانی كه تازه ورزش را آغاز می‌نمایند، تمرین بسیار مناسبی است و تقریبا برای همه افراد میسر است.  اگر می خواهيد لاغر شويد:  * قدم های بلند برداريد.  * دست ها را حركت دهيد.  * هر 10ثانيه بدون توقف روش تنفس آرام را به كار ببريد. (6-5 ثانيه دم و حداكثر 7-6 ثانيه بازدم)</vt:lpstr>
      <vt:lpstr>شنا: بعد از راهپیمایی و پیاده‌ روی‌های ساده از مناسب‌ترین و بهترین ورزش‌ها شنا می‌باشد. مخصوصا برای افرادی كه وزن بالا دارند و وزن زیاد آنان موجب فشار روی مفاصل درناحیه كمر، ستون فقرات و به خصوص مفاصل ران و زانوها می‌گردد و آنان را گرفتار ساییدگی مفاصل می‌كند، شنا یا راه‌رفتن در آب در پیشگیری از این موارد به شدت توصیه می‌شود. چرا كه درون آب به  اندازه حجم بدن از وزن شخص كاسته شده و فشار كمتری  بر مفاصل حركتی وارد می‌گردد.  از میان انواع حركات شنا، نوع قورباغه‌ای از همه بهتر  است زیرا تقریباً تمامی عضلات بدن را به تحرك وا می‌دارد. </vt:lpstr>
      <vt:lpstr>دوچرخه سواری:  دوچرخه‌سواری در زمینه‌ای صاف و كم شیب و خارج از مسیر اتومبیل‌ها مخصوصا در جاده‌های ییلاقی و كنار مزارع یكی از ورزش‌های بسیار مفیدی است كه آن هم مانند شنا برای افراد چاق دارای این خصوصیات است كه مفاصل كمر و پاها وزن زیاد بدن را تحمل نخواهند كرد و دچار فشار، ساییدگی و اختلال در مفاصل مزبور نخواهند شد.  این ورزش را به تدریج می‌توان بیشتر از یك ساعت  در روز و با سرعت 20 تا 25 كیلومتر در ساعت در  زمین‌هایی كه شیب متوسطی داشته باشند، ادامه داد. </vt:lpstr>
      <vt:lpstr>    The metabolic syndrome is a complex clustering of metabolic defects associated with physical inactivity, abdominal adiposity, and aging. Purpose—To examine the effects of exercise training intensity on abdominal visceral fat (AVF) and body composition in obese women with the metabolic syndrome. Methods—Twenty-seven middle-aged, obese women (mean ± SD; age: 51 ± 9 years and body mass index: 34 ± 6 kg/m2) with the metabolic syndrome completed one-of-three 16-week aerobic exercise interventions: (i) No Exercise Training (Control): Seven participants maintained their existing levels of physical activity, (ii) Low-Intensity Exercise Training (LIET): eleven participants exercised 5 days · week-1 at an intensity ≤ lactate threshold (LT) (iii) High-Intensity Exercise Training (HIET): nine participants exercised 3 days · week-1 at an intensity &gt; LT and 2 days ·week-1 ≤ LT. Exercise time was adjusted to maintain caloric expenditure (400 kcal·session-1). Single-slice computed tomography scans obtained at the L4-L5 disc-space and mid-thigh were used to determine abdominal fat and thigh muscle cross-sectional areas. Percent body fat was assessed by air displacement plethysmography. Results—HIET significantly reduced total abdominal fat (p&lt;0.001), abdominal subcutaneous fat (p=0.034) and AVF (p=0.010). There were no significant changes observed in any of these parameters within the Control or LIET conditions. Conclusions—The present data indicate that body composition changes are affected by intensity of exercise training with HIET more effective for reducing total abdominal fat, subcutaneous abdominal fat and AVF in obese women with the metabolic syndrome.</vt:lpstr>
      <vt:lpstr> </vt:lpstr>
      <vt:lpstr> </vt:lpstr>
      <vt:lpstr>آیا تمرینات شکمی موجب کاهش چربی شکمی می شود؟</vt:lpstr>
      <vt:lpstr> </vt:lpstr>
      <vt:lpstr> </vt:lpstr>
      <vt:lpstr>ویدئو</vt:lpstr>
      <vt:lpstr>* محققان استرالیایی دریافتند خانم هایی که تنها ظرف 20 دقیقه و 3 بار در هفته به مدت  8 ثانیه بیشتر فعالیت ورزشی شدید دارند با 12 ثانیه فعالیت سبک نسبت به آنهایی که 2 بار در هفته تمرین طولانی تر دارند ، سریع تر لاغر می شوند.  * این فواصل سوخت کالری را در طول ورزش و بعد از آن افزایش می دهد که به پایین آوردن سریع وزن کمک می کند .  * همچنین بر سطح بیوشیمی نیز مؤثر است .  * مؤلف ای گیل تراپر، پزشک و محقق ورزشی دانشگاه ویلز جنوبی استرالیا می گوید: فعالیت شدید ورزشی ، لاکتات تولید می کند که یک محصول جانبی برای شکستن کربوهیدرات ها در تولید انرژی است که موجب سوزاندن چربی می شود .</vt:lpstr>
      <vt:lpstr>دقیقه* فعالیت 00:00 گرم کردن بدن ، پیاده روی معمولی  2:00 با سرعت دویدن ، تا جایی که می توانید سریع بدوید 2:15 آهسته راه بروید  2:45 سریع بدوید  3:00 راه بروید  3:30 15 ثانیه به صورت یکی در میان با سرعت بدوید و 30 ثانیه راه بروید . بیش از 6 بار این کار را انجام دهید .  8:00 پایان</vt:lpstr>
      <vt:lpstr>00:00 با راه رفتن آهسته خودتان را گرم کنید 2:00 سرعت را بالا ببرید .  حرکات خم شدن یا استقامتی را انجام دهید تا حدی که به سختی بیافتید . 2:30 راحت نفس بکشید . سرعت را کم کنید .  حرکات خم شدن یا استقامتی را انجام دهید تا حدی که راحت قدم بردارید . 3:00 سرعت را بالا ببرید 3:20 آهسته و راحت تمرین کنید 4:00 به طور یکی در میان 20 ثانیه با سرعت بالا تمرین کنید و 40 ثانیه آهسته تا 7 بار این کار را ادامه دهید . 11:00 آرام قدم بزنید 12:00 پایان  </vt:lpstr>
      <vt:lpstr> 00:00 با راه رفتن اطراف مکان خود و درجا زدن خود را گرم کنید 2:00 پرش پروانه 2:12 درجا زدن 2:30 اسکیت تند 2:42 درجا 3:00 زانو بلند 3:12 درجا 3:30 چرخش 3:42 درجا 4:00 حرکات بالا را به همین صورت ( یکی درمیان ) تکرار کنید تا 7 بار 18:00 آرام راه بروید                               20:00 پایان</vt:lpstr>
      <vt:lpstr> * فعاليت هايی را انجام دهيد كه گروه عضلانی بزرگ را مورد هدف قرار دهد. * علاوه بر وزنه و دمبل، می توانيد از لوله های پلاستيكی يا نوارهای قابل ارتجاع برای ايجاد مقاومت استفاده كنيد. * فعاليت های مقاومتی را دو بار در هفته انجام دهيد و تدريجاَ به سه بار در هفته افزايش دهيد. * حتماَ روزهاي غيرمتوالی تمرين كنيد. * نکته: توصیه تمرینی برای بیماران چاق باید شامل وزنه هایی با 30 تا 40 درصد اوج قدرت، 15 تا 20 تکرار در هر ثانیه، 8 تا 12 ایستگاه و نزدیک به 20 تا  30 دقیقه در هر جلسه باشد. </vt:lpstr>
      <vt:lpstr>* تمرینات Concurrent یا همزمان:  * تلفیقی از تمرینات هوازی و تمرینات مقاومتی است که در آن به تقدم و تأخر دو مؤلفه تمرین توجه می شود. * تمرینات کانکارنت به شکل های مختلفی انجام می‌شود. </vt:lpstr>
      <vt:lpstr>  </vt:lpstr>
      <vt:lpstr>* ایکس بادی:  سیستم مدرن و فشرده ورزشی است که با پوشیدن جلیقه مخصوص و ارسال پالس های مدیریت شده به تمام عضلات بدن آنها را با سرعت بالا ورزش میدهد و در طول جلسات ۲۰ دقیقه ای و برای ساعت ها بعد از آن کالری قابل توجهی (حدود ۱۵۰۰ کالری) سوخته میشود و البته با این روش در مدت کوتاهی به اندام ایده آل خود میرسید.</vt:lpstr>
      <vt:lpstr>ویدئو</vt:lpstr>
      <vt:lpstr>* دلایل فیزیولوژیکی * افزایش جریان خون به پوست برای دفع گرما و متعاقب آن کاهش جریان خون به بافت چربی و بافت عضلانی در محیط گرم. * کاهش برونده قلبی به دلیل کاهش حجم پلاسما که منجر به کاهش اکسیژن رسانی می شود. </vt:lpstr>
      <vt:lpstr>ورزش در محیط گرم با کاهش اشتها و دریافت انرژی در وعده غذایی بعدی همراه است.   </vt:lpstr>
      <vt:lpstr>Fat oxidation rates are on average 0.5 grams per min at the optimal exercise intensity.  So in order to oxidize 1 kg of fat mass, more than 33 hours of exercise is required.</vt:lpstr>
      <vt:lpstr>* نتایج تحقیقات نشان داد تفاوت در بسیاری از شاخص ها وجود ندارد اما با ورزش کاهش چربی احشایی دو برابر بیشتر از رژیم غذایی است. * با رژیم غذایی ممکن است علاوه بر چربی بافت غیر چربی نیز از دست برود که این به ضرر ماست. * برخی تحقیقات نشان دادند که ورزش می تواند در بهبود سطح تغذیه ای هم نقش داشته باشد. * رژیم های غذایی سخت ممکن است بدن را در شرایط قحطی قرار دهد و پس از قطع رژیم غذایی وزن کم شده حتی فراتر از قبل باز گردد. * رژیم های غذایی سنگین ممکن است بدن را در معرض کمبود برخی از مواد غذایی قرار دهد که گاهی بسیار خطرناک و عوارض آن غیر قابل برگشت می باشد. * با ورزش علاوه بر فواید کنترل وزن فواید دیگر ورزش نیز کسب می شود.</vt:lpstr>
      <vt:lpstr> </vt:lpstr>
      <vt:lpstr>  </vt:lpstr>
      <vt:lpstr>  </vt:lpstr>
      <vt:lpstr>  </vt:lpstr>
      <vt:lpstr>  </vt:lpstr>
      <vt:lpstr>  </vt:lpstr>
      <vt:lpstr>* مصرف کربوهیدرات با شاخص گلایسمی بالا قبل از ورزش موجب کاهش چربی سوزی می شود. * مصرف مواد کافئین دار (چای سفید، چای سبز، قهوه) موجب افزایش چربی سوزی هنگام ورزش می شود.</vt:lpstr>
      <vt:lpstr>* مصرف غذا بعد از ورزش (حداکثر دو ساعت پس از ورزش) در مقایسه با ساعات دیگر احتمال کمتری برای تبدیل شدن به چربی در بافت چربی دارد. * مصرف پروتئین پس از ورزش موجب افزایش توده عضلانی و ریکاوری بهتر است. * از آنجایی که افزایش عضله افزایش وزن را به همراه دارد برخی به اشتباه از خوردن پروتئین بعد از ورزش اجتناب می کنند. * برخی از تحقیقات نشان دادند مصرف پروتئین بعد از تمرینات ورزشی موجب کاهش کالری دریافتی می شود. </vt:lpstr>
      <vt:lpstr>PowerPoint Presentation</vt:lpstr>
      <vt:lpstr> </vt:lpstr>
      <vt:lpstr>چربی بخورید تا چربی شکمی شما کم شود!                                                                                                                       MUFA</vt:lpstr>
      <vt:lpstr> </vt:lpstr>
      <vt:lpstr>آمارها نشان می دهد ایرانیان رکورددار مصرف  نمک، شکر و چربی  در جهان هستند!</vt:lpstr>
      <vt:lpstr>PowerPoint Presentation</vt:lpstr>
      <vt:lpstr>گرلین و کاهش وزن</vt:lpstr>
      <vt:lpstr>س</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ariobarzan</dc:creator>
  <cp:lastModifiedBy>ariobarzan</cp:lastModifiedBy>
  <cp:revision>1032</cp:revision>
  <dcterms:created xsi:type="dcterms:W3CDTF">2018-10-30T15:13:03Z</dcterms:created>
  <dcterms:modified xsi:type="dcterms:W3CDTF">2019-12-17T07:51:39Z</dcterms:modified>
</cp:coreProperties>
</file>